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16"/>
  </p:notesMasterIdLst>
  <p:handoutMasterIdLst>
    <p:handoutMasterId r:id="rId17"/>
  </p:handoutMasterIdLst>
  <p:sldIdLst>
    <p:sldId id="256" r:id="rId2"/>
    <p:sldId id="273" r:id="rId3"/>
    <p:sldId id="274" r:id="rId4"/>
    <p:sldId id="259" r:id="rId5"/>
    <p:sldId id="276" r:id="rId6"/>
    <p:sldId id="261" r:id="rId7"/>
    <p:sldId id="275" r:id="rId8"/>
    <p:sldId id="267" r:id="rId9"/>
    <p:sldId id="268" r:id="rId10"/>
    <p:sldId id="269" r:id="rId11"/>
    <p:sldId id="270" r:id="rId12"/>
    <p:sldId id="271" r:id="rId13"/>
    <p:sldId id="272" r:id="rId14"/>
    <p:sldId id="263"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7" d="100"/>
          <a:sy n="67" d="100"/>
        </p:scale>
        <p:origin x="64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E0345F-C6CA-4117-84BA-BF6A6F84EC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FA4D93F-E4FA-4D14-AFBD-46AE55E4884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8ECEC38-C999-45BD-9F96-C2577029F3FA}" type="datetimeFigureOut">
              <a:rPr lang="en-US" smtClean="0"/>
              <a:t>3/14/2019</a:t>
            </a:fld>
            <a:endParaRPr lang="en-US"/>
          </a:p>
        </p:txBody>
      </p:sp>
      <p:sp>
        <p:nvSpPr>
          <p:cNvPr id="4" name="Footer Placeholder 3">
            <a:extLst>
              <a:ext uri="{FF2B5EF4-FFF2-40B4-BE49-F238E27FC236}">
                <a16:creationId xmlns:a16="http://schemas.microsoft.com/office/drawing/2014/main" id="{3870C1EF-9458-4F25-9096-F4093409F05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48BD969-BEE1-46DE-B690-7A0D50C0941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EF0E46-0A4C-46D8-891E-CA8376D32122}" type="slidenum">
              <a:rPr lang="en-US" smtClean="0"/>
              <a:t>‹#›</a:t>
            </a:fld>
            <a:endParaRPr lang="en-US"/>
          </a:p>
        </p:txBody>
      </p:sp>
    </p:spTree>
    <p:extLst>
      <p:ext uri="{BB962C8B-B14F-4D97-AF65-F5344CB8AC3E}">
        <p14:creationId xmlns:p14="http://schemas.microsoft.com/office/powerpoint/2010/main" val="82089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C719C7-CDA6-4AD6-8884-ABF92AB13A80}" type="datetimeFigureOut">
              <a:rPr lang="en-US" smtClean="0"/>
              <a:t>3/14/2019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385720-D2D2-4372-B696-A41FB38F89A6}" type="slidenum">
              <a:rPr lang="en-US" smtClean="0"/>
              <a:t>‹#›</a:t>
            </a:fld>
            <a:endParaRPr lang="en-US"/>
          </a:p>
        </p:txBody>
      </p:sp>
    </p:spTree>
    <p:extLst>
      <p:ext uri="{BB962C8B-B14F-4D97-AF65-F5344CB8AC3E}">
        <p14:creationId xmlns:p14="http://schemas.microsoft.com/office/powerpoint/2010/main" val="2409358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7C433AA-312E-4636-BC94-D26B6831311B}" type="datetime1">
              <a:rPr lang="en-US" smtClean="0"/>
              <a:t>3/14/2019</a:t>
            </a:fld>
            <a:endParaRPr lang="en-US" dirty="0"/>
          </a:p>
        </p:txBody>
      </p:sp>
      <p:sp>
        <p:nvSpPr>
          <p:cNvPr id="5" name="Footer Placeholder 4"/>
          <p:cNvSpPr>
            <a:spLocks noGrp="1"/>
          </p:cNvSpPr>
          <p:nvPr>
            <p:ph type="ftr" sz="quarter" idx="11"/>
          </p:nvPr>
        </p:nvSpPr>
        <p:spPr/>
        <p:txBody>
          <a:bodyPr/>
          <a:lstStyle/>
          <a:p>
            <a:r>
              <a:rPr lang="en-US"/>
              <a:t>SB 89 Presentation - Prepared by Chad Hutchison, Senate Majority Office</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6530BA1-8E0A-4E22-9A81-862F4424DA88}" type="datetime1">
              <a:rPr lang="en-US" smtClean="0"/>
              <a:t>3/14/2019</a:t>
            </a:fld>
            <a:endParaRPr lang="en-US" dirty="0"/>
          </a:p>
        </p:txBody>
      </p:sp>
      <p:sp>
        <p:nvSpPr>
          <p:cNvPr id="6" name="Footer Placeholder 5"/>
          <p:cNvSpPr>
            <a:spLocks noGrp="1"/>
          </p:cNvSpPr>
          <p:nvPr>
            <p:ph type="ftr" sz="quarter" idx="11"/>
          </p:nvPr>
        </p:nvSpPr>
        <p:spPr/>
        <p:txBody>
          <a:bodyPr/>
          <a:lstStyle/>
          <a:p>
            <a:r>
              <a:rPr lang="en-US"/>
              <a:t>SB 89 Presentation - Prepared by Chad Hutchison, Senate Majority Office</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F79D112A-4060-4851-9ECB-6867AB9E90A2}" type="datetime1">
              <a:rPr lang="en-US" smtClean="0"/>
              <a:t>3/14/2019</a:t>
            </a:fld>
            <a:endParaRPr lang="en-US" dirty="0"/>
          </a:p>
        </p:txBody>
      </p:sp>
      <p:sp>
        <p:nvSpPr>
          <p:cNvPr id="5" name="Footer Placeholder 4"/>
          <p:cNvSpPr>
            <a:spLocks noGrp="1"/>
          </p:cNvSpPr>
          <p:nvPr>
            <p:ph type="ftr" sz="quarter" idx="11"/>
          </p:nvPr>
        </p:nvSpPr>
        <p:spPr/>
        <p:txBody>
          <a:bodyPr/>
          <a:lstStyle/>
          <a:p>
            <a:r>
              <a:rPr lang="en-US"/>
              <a:t>SB 89 Presentation - Prepared by Chad Hutchison, Senate Majority Office</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ECDFFCA4-C54C-4776-89F8-06F425D6DC39}" type="datetime1">
              <a:rPr lang="en-US" smtClean="0"/>
              <a:t>3/14/2019</a:t>
            </a:fld>
            <a:endParaRPr lang="en-US" dirty="0"/>
          </a:p>
        </p:txBody>
      </p:sp>
      <p:sp>
        <p:nvSpPr>
          <p:cNvPr id="5" name="Footer Placeholder 4"/>
          <p:cNvSpPr>
            <a:spLocks noGrp="1"/>
          </p:cNvSpPr>
          <p:nvPr>
            <p:ph type="ftr" sz="quarter" idx="11"/>
          </p:nvPr>
        </p:nvSpPr>
        <p:spPr/>
        <p:txBody>
          <a:bodyPr/>
          <a:lstStyle/>
          <a:p>
            <a:r>
              <a:rPr lang="en-US"/>
              <a:t>SB 89 Presentation - Prepared by Chad Hutchison, Senate Majority Office</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888FEC-2CC0-47B6-B534-A2F4F87A432D}" type="datetime1">
              <a:rPr lang="en-US" smtClean="0"/>
              <a:t>3/14/2019</a:t>
            </a:fld>
            <a:endParaRPr lang="en-US" dirty="0"/>
          </a:p>
        </p:txBody>
      </p:sp>
      <p:sp>
        <p:nvSpPr>
          <p:cNvPr id="5" name="Footer Placeholder 4"/>
          <p:cNvSpPr>
            <a:spLocks noGrp="1"/>
          </p:cNvSpPr>
          <p:nvPr>
            <p:ph type="ftr" sz="quarter" idx="11"/>
          </p:nvPr>
        </p:nvSpPr>
        <p:spPr/>
        <p:txBody>
          <a:bodyPr/>
          <a:lstStyle/>
          <a:p>
            <a:r>
              <a:rPr lang="en-US"/>
              <a:t>SB 89 Presentation - Prepared by Chad Hutchison, Senate Majority Office</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58C4338-D7FB-409D-8768-D1373B297B98}" type="datetime1">
              <a:rPr lang="en-US" smtClean="0"/>
              <a:t>3/14/2019</a:t>
            </a:fld>
            <a:endParaRPr lang="en-US" dirty="0"/>
          </a:p>
        </p:txBody>
      </p:sp>
      <p:sp>
        <p:nvSpPr>
          <p:cNvPr id="4" name="Footer Placeholder 4"/>
          <p:cNvSpPr>
            <a:spLocks noGrp="1"/>
          </p:cNvSpPr>
          <p:nvPr>
            <p:ph type="ftr" sz="quarter" idx="11"/>
          </p:nvPr>
        </p:nvSpPr>
        <p:spPr/>
        <p:txBody>
          <a:bodyPr/>
          <a:lstStyle/>
          <a:p>
            <a:r>
              <a:rPr lang="en-US"/>
              <a:t>SB 89 Presentation - Prepared by Chad Hutchison, Senate Majority Office</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69EED77-1557-42E9-B8CE-C88E465B2C2B}" type="datetime1">
              <a:rPr lang="en-US" smtClean="0"/>
              <a:t>3/14/2019</a:t>
            </a:fld>
            <a:endParaRPr lang="en-US" dirty="0"/>
          </a:p>
        </p:txBody>
      </p:sp>
      <p:sp>
        <p:nvSpPr>
          <p:cNvPr id="4" name="Footer Placeholder 4"/>
          <p:cNvSpPr>
            <a:spLocks noGrp="1"/>
          </p:cNvSpPr>
          <p:nvPr>
            <p:ph type="ftr" sz="quarter" idx="11"/>
          </p:nvPr>
        </p:nvSpPr>
        <p:spPr/>
        <p:txBody>
          <a:bodyPr/>
          <a:lstStyle/>
          <a:p>
            <a:r>
              <a:rPr lang="en-US"/>
              <a:t>SB 89 Presentation - Prepared by Chad Hutchison, Senate Majority Office</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E44EB8-963A-4A85-A999-50742E4F4152}" type="datetime1">
              <a:rPr lang="en-US" smtClean="0"/>
              <a:t>3/14/2019</a:t>
            </a:fld>
            <a:endParaRPr lang="en-US" dirty="0"/>
          </a:p>
        </p:txBody>
      </p:sp>
      <p:sp>
        <p:nvSpPr>
          <p:cNvPr id="5" name="Footer Placeholder 4"/>
          <p:cNvSpPr>
            <a:spLocks noGrp="1"/>
          </p:cNvSpPr>
          <p:nvPr>
            <p:ph type="ftr" sz="quarter" idx="11"/>
          </p:nvPr>
        </p:nvSpPr>
        <p:spPr/>
        <p:txBody>
          <a:bodyPr/>
          <a:lstStyle/>
          <a:p>
            <a:r>
              <a:rPr lang="en-US"/>
              <a:t>SB 89 Presentation - Prepared by Chad Hutchison, Senate Majority Office</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3A1DD8-46AB-4237-AF03-F778EF711EC0}" type="datetime1">
              <a:rPr lang="en-US" smtClean="0"/>
              <a:t>3/14/2019</a:t>
            </a:fld>
            <a:endParaRPr lang="en-US" dirty="0"/>
          </a:p>
        </p:txBody>
      </p:sp>
      <p:sp>
        <p:nvSpPr>
          <p:cNvPr id="5" name="Footer Placeholder 4"/>
          <p:cNvSpPr>
            <a:spLocks noGrp="1"/>
          </p:cNvSpPr>
          <p:nvPr>
            <p:ph type="ftr" sz="quarter" idx="11"/>
          </p:nvPr>
        </p:nvSpPr>
        <p:spPr/>
        <p:txBody>
          <a:bodyPr/>
          <a:lstStyle/>
          <a:p>
            <a:r>
              <a:rPr lang="en-US"/>
              <a:t>SB 89 Presentation - Prepared by Chad Hutchison, Senate Majority Office</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6FDB1E61-E2D8-4227-9997-37FD7F38D35D}" type="datetime1">
              <a:rPr lang="en-US" smtClean="0"/>
              <a:t>3/14/2019</a:t>
            </a:fld>
            <a:endParaRPr lang="en-US" dirty="0"/>
          </a:p>
        </p:txBody>
      </p:sp>
      <p:sp>
        <p:nvSpPr>
          <p:cNvPr id="5" name="Footer Placeholder 4"/>
          <p:cNvSpPr>
            <a:spLocks noGrp="1"/>
          </p:cNvSpPr>
          <p:nvPr>
            <p:ph type="ftr" sz="quarter" idx="11"/>
          </p:nvPr>
        </p:nvSpPr>
        <p:spPr/>
        <p:txBody>
          <a:bodyPr/>
          <a:lstStyle/>
          <a:p>
            <a:r>
              <a:rPr lang="en-US"/>
              <a:t>SB 89 Presentation - Prepared by Chad Hutchison, Senate Majority Office</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402BF63-E315-4F39-8DC3-3B6172E948E0}" type="datetime1">
              <a:rPr lang="en-US" smtClean="0"/>
              <a:t>3/14/2019</a:t>
            </a:fld>
            <a:endParaRPr lang="en-US" dirty="0"/>
          </a:p>
        </p:txBody>
      </p:sp>
      <p:sp>
        <p:nvSpPr>
          <p:cNvPr id="5" name="Footer Placeholder 4"/>
          <p:cNvSpPr>
            <a:spLocks noGrp="1"/>
          </p:cNvSpPr>
          <p:nvPr>
            <p:ph type="ftr" sz="quarter" idx="11"/>
          </p:nvPr>
        </p:nvSpPr>
        <p:spPr/>
        <p:txBody>
          <a:bodyPr/>
          <a:lstStyle/>
          <a:p>
            <a:r>
              <a:rPr lang="en-US"/>
              <a:t>SB 89 Presentation - Prepared by Chad Hutchison, Senate Majority Office</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9808BA0-16C6-43FA-908A-0856EB6F1928}" type="datetime1">
              <a:rPr lang="en-US" smtClean="0"/>
              <a:t>3/14/2019</a:t>
            </a:fld>
            <a:endParaRPr lang="en-US" dirty="0"/>
          </a:p>
        </p:txBody>
      </p:sp>
      <p:sp>
        <p:nvSpPr>
          <p:cNvPr id="6" name="Footer Placeholder 5"/>
          <p:cNvSpPr>
            <a:spLocks noGrp="1"/>
          </p:cNvSpPr>
          <p:nvPr>
            <p:ph type="ftr" sz="quarter" idx="11"/>
          </p:nvPr>
        </p:nvSpPr>
        <p:spPr/>
        <p:txBody>
          <a:bodyPr/>
          <a:lstStyle/>
          <a:p>
            <a:r>
              <a:rPr lang="en-US"/>
              <a:t>SB 89 Presentation - Prepared by Chad Hutchison, Senate Majority Office</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1B799B-6B68-4FFD-A028-C34B1C118A1C}" type="datetime1">
              <a:rPr lang="en-US" smtClean="0"/>
              <a:t>3/14/2019</a:t>
            </a:fld>
            <a:endParaRPr lang="en-US" dirty="0"/>
          </a:p>
        </p:txBody>
      </p:sp>
      <p:sp>
        <p:nvSpPr>
          <p:cNvPr id="8" name="Footer Placeholder 7"/>
          <p:cNvSpPr>
            <a:spLocks noGrp="1"/>
          </p:cNvSpPr>
          <p:nvPr>
            <p:ph type="ftr" sz="quarter" idx="11"/>
          </p:nvPr>
        </p:nvSpPr>
        <p:spPr/>
        <p:txBody>
          <a:bodyPr/>
          <a:lstStyle/>
          <a:p>
            <a:r>
              <a:rPr lang="en-US"/>
              <a:t>SB 89 Presentation - Prepared by Chad Hutchison, Senate Majority Office</a:t>
            </a:r>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8663B226-8918-4E34-ABA7-982F67DF6B32}" type="datetime1">
              <a:rPr lang="en-US" smtClean="0"/>
              <a:t>3/14/2019</a:t>
            </a:fld>
            <a:endParaRPr lang="en-US" dirty="0"/>
          </a:p>
        </p:txBody>
      </p:sp>
      <p:sp>
        <p:nvSpPr>
          <p:cNvPr id="5" name="Footer Placeholder 3"/>
          <p:cNvSpPr>
            <a:spLocks noGrp="1"/>
          </p:cNvSpPr>
          <p:nvPr>
            <p:ph type="ftr" sz="quarter" idx="11"/>
          </p:nvPr>
        </p:nvSpPr>
        <p:spPr/>
        <p:txBody>
          <a:bodyPr/>
          <a:lstStyle/>
          <a:p>
            <a:r>
              <a:rPr lang="en-US"/>
              <a:t>SB 89 Presentation - Prepared by Chad Hutchison, Senate Majority Office</a:t>
            </a:r>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89DAD23-1F87-4D3F-858B-3BF077B80D21}" type="datetime1">
              <a:rPr lang="en-US" smtClean="0"/>
              <a:t>3/14/2019</a:t>
            </a:fld>
            <a:endParaRPr lang="en-US" dirty="0"/>
          </a:p>
        </p:txBody>
      </p:sp>
      <p:sp>
        <p:nvSpPr>
          <p:cNvPr id="5" name="Footer Placeholder 2"/>
          <p:cNvSpPr>
            <a:spLocks noGrp="1"/>
          </p:cNvSpPr>
          <p:nvPr>
            <p:ph type="ftr" sz="quarter" idx="11"/>
          </p:nvPr>
        </p:nvSpPr>
        <p:spPr/>
        <p:txBody>
          <a:bodyPr/>
          <a:lstStyle/>
          <a:p>
            <a:r>
              <a:rPr lang="en-US"/>
              <a:t>SB 89 Presentation - Prepared by Chad Hutchison, Senate Majority Office</a:t>
            </a:r>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93EA6960-7FE6-4BF2-9A71-C7589E6356E6}" type="datetime1">
              <a:rPr lang="en-US" smtClean="0"/>
              <a:t>3/14/2019</a:t>
            </a:fld>
            <a:endParaRPr lang="en-US" dirty="0"/>
          </a:p>
        </p:txBody>
      </p:sp>
      <p:sp>
        <p:nvSpPr>
          <p:cNvPr id="5" name="Footer Placeholder 5"/>
          <p:cNvSpPr>
            <a:spLocks noGrp="1"/>
          </p:cNvSpPr>
          <p:nvPr>
            <p:ph type="ftr" sz="quarter" idx="11"/>
          </p:nvPr>
        </p:nvSpPr>
        <p:spPr/>
        <p:txBody>
          <a:bodyPr/>
          <a:lstStyle/>
          <a:p>
            <a:r>
              <a:rPr lang="en-US"/>
              <a:t>SB 89 Presentation - Prepared by Chad Hutchison, Senate Majority Office</a:t>
            </a:r>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D5460B8-8F3E-4335-8668-33E1B1142ED6}" type="datetime1">
              <a:rPr lang="en-US" smtClean="0"/>
              <a:t>3/14/2019</a:t>
            </a:fld>
            <a:endParaRPr lang="en-US" dirty="0"/>
          </a:p>
        </p:txBody>
      </p:sp>
      <p:sp>
        <p:nvSpPr>
          <p:cNvPr id="6" name="Footer Placeholder 5"/>
          <p:cNvSpPr>
            <a:spLocks noGrp="1"/>
          </p:cNvSpPr>
          <p:nvPr>
            <p:ph type="ftr" sz="quarter" idx="11"/>
          </p:nvPr>
        </p:nvSpPr>
        <p:spPr/>
        <p:txBody>
          <a:bodyPr/>
          <a:lstStyle/>
          <a:p>
            <a:r>
              <a:rPr lang="en-US"/>
              <a:t>SB 89 Presentation - Prepared by Chad Hutchison, Senate Majority Office</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5114673-92F7-41F4-93B1-0C7D67B36964}" type="datetime1">
              <a:rPr lang="en-US" smtClean="0"/>
              <a:t>3/14/2019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a:t>SB 89 Presentation - Prepared by Chad Hutchison, Senate Majority Office</a:t>
            </a:r>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physics.stackexchange.com/questions/13474/why-does-the-weighing-balance-restore-when-tilted-and-released"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norbert79.deviantart.com/art/Question-Mark-161381408"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barneer.blogspot.com/"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6A5C7-7E21-4A40-B38E-C6DF9F424C94}"/>
              </a:ext>
            </a:extLst>
          </p:cNvPr>
          <p:cNvSpPr>
            <a:spLocks noGrp="1"/>
          </p:cNvSpPr>
          <p:nvPr>
            <p:ph type="ctrTitle"/>
          </p:nvPr>
        </p:nvSpPr>
        <p:spPr>
          <a:xfrm>
            <a:off x="647701" y="1454964"/>
            <a:ext cx="3339281" cy="3308840"/>
          </a:xfrm>
        </p:spPr>
        <p:txBody>
          <a:bodyPr>
            <a:normAutofit/>
          </a:bodyPr>
          <a:lstStyle/>
          <a:p>
            <a:pPr>
              <a:lnSpc>
                <a:spcPct val="90000"/>
              </a:lnSpc>
            </a:pPr>
            <a:r>
              <a:rPr lang="en-US" sz="2900" dirty="0"/>
              <a:t>Senate Bill 89 - (SB 89)</a:t>
            </a:r>
            <a:br>
              <a:rPr lang="en-US" sz="2900" dirty="0"/>
            </a:br>
            <a:r>
              <a:rPr lang="en-US" sz="2900" dirty="0"/>
              <a:t>“An Act relating to the Legislative Ethics Act; and providing for an effective date.”</a:t>
            </a:r>
          </a:p>
        </p:txBody>
      </p:sp>
      <p:sp>
        <p:nvSpPr>
          <p:cNvPr id="3" name="Subtitle 2">
            <a:extLst>
              <a:ext uri="{FF2B5EF4-FFF2-40B4-BE49-F238E27FC236}">
                <a16:creationId xmlns:a16="http://schemas.microsoft.com/office/drawing/2014/main" id="{549240E5-673A-4628-AF6D-42923585C5C9}"/>
              </a:ext>
            </a:extLst>
          </p:cNvPr>
          <p:cNvSpPr>
            <a:spLocks noGrp="1"/>
          </p:cNvSpPr>
          <p:nvPr>
            <p:ph type="subTitle" idx="1"/>
          </p:nvPr>
        </p:nvSpPr>
        <p:spPr>
          <a:xfrm>
            <a:off x="647701" y="4763803"/>
            <a:ext cx="3339281" cy="1464378"/>
          </a:xfrm>
        </p:spPr>
        <p:txBody>
          <a:bodyPr>
            <a:normAutofit/>
          </a:bodyPr>
          <a:lstStyle/>
          <a:p>
            <a:r>
              <a:rPr lang="en-US" sz="1800" dirty="0"/>
              <a:t>Prepared by Chad Hutchison</a:t>
            </a:r>
          </a:p>
          <a:p>
            <a:r>
              <a:rPr lang="en-US" sz="1800" dirty="0"/>
              <a:t>Senate Majority Office</a:t>
            </a:r>
          </a:p>
        </p:txBody>
      </p:sp>
      <p:pic>
        <p:nvPicPr>
          <p:cNvPr id="7" name="Picture 6" descr="A scale on a table&#10;&#10;Description automatically generated">
            <a:extLst>
              <a:ext uri="{FF2B5EF4-FFF2-40B4-BE49-F238E27FC236}">
                <a16:creationId xmlns:a16="http://schemas.microsoft.com/office/drawing/2014/main" id="{631264A0-4CE5-4831-A01F-A4A0C690249C}"/>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3742" r="6725" b="2"/>
          <a:stretch/>
        </p:blipFill>
        <p:spPr>
          <a:xfrm>
            <a:off x="4634682" y="10"/>
            <a:ext cx="7557319" cy="6857990"/>
          </a:xfrm>
          <a:prstGeom prst="rect">
            <a:avLst/>
          </a:prstGeom>
        </p:spPr>
      </p:pic>
      <p:sp>
        <p:nvSpPr>
          <p:cNvPr id="16" name="Rectangle 15">
            <a:extLst>
              <a:ext uri="{FF2B5EF4-FFF2-40B4-BE49-F238E27FC236}">
                <a16:creationId xmlns:a16="http://schemas.microsoft.com/office/drawing/2014/main" id="{BFEFF673-A9DE-416D-A04E-1D5090454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TextBox 5">
            <a:extLst>
              <a:ext uri="{FF2B5EF4-FFF2-40B4-BE49-F238E27FC236}">
                <a16:creationId xmlns:a16="http://schemas.microsoft.com/office/drawing/2014/main" id="{974D8AC9-5141-402A-AB2C-CBD4E406854B}"/>
              </a:ext>
            </a:extLst>
          </p:cNvPr>
          <p:cNvSpPr txBox="1"/>
          <p:nvPr/>
        </p:nvSpPr>
        <p:spPr>
          <a:xfrm>
            <a:off x="12007270" y="6657945"/>
            <a:ext cx="184731" cy="200055"/>
          </a:xfrm>
          <a:prstGeom prst="rect">
            <a:avLst/>
          </a:prstGeom>
          <a:solidFill>
            <a:srgbClr val="000000"/>
          </a:solidFill>
        </p:spPr>
        <p:txBody>
          <a:bodyPr wrap="none" rtlCol="0">
            <a:spAutoFit/>
          </a:bodyPr>
          <a:lstStyle/>
          <a:p>
            <a:pPr algn="r">
              <a:spcAft>
                <a:spcPts val="600"/>
              </a:spcAft>
            </a:pPr>
            <a:endParaRPr lang="en-US" sz="700" dirty="0">
              <a:solidFill>
                <a:srgbClr val="FFFFFF"/>
              </a:solidFill>
            </a:endParaRPr>
          </a:p>
        </p:txBody>
      </p:sp>
    </p:spTree>
    <p:extLst>
      <p:ext uri="{BB962C8B-B14F-4D97-AF65-F5344CB8AC3E}">
        <p14:creationId xmlns:p14="http://schemas.microsoft.com/office/powerpoint/2010/main" val="3313009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C245F-E7C0-43DD-B1A0-38636A4A2D58}"/>
              </a:ext>
            </a:extLst>
          </p:cNvPr>
          <p:cNvSpPr>
            <a:spLocks noGrp="1"/>
          </p:cNvSpPr>
          <p:nvPr>
            <p:ph type="title"/>
          </p:nvPr>
        </p:nvSpPr>
        <p:spPr/>
        <p:txBody>
          <a:bodyPr/>
          <a:lstStyle/>
          <a:p>
            <a:r>
              <a:rPr lang="en-US" dirty="0"/>
              <a:t>Section 3 simply </a:t>
            </a:r>
            <a:r>
              <a:rPr lang="en-US" u="sng" dirty="0"/>
              <a:t>repeals</a:t>
            </a:r>
            <a:r>
              <a:rPr lang="en-US" dirty="0"/>
              <a:t> AS 24.60.030(j)(2) and 24.60.990(a)(6).</a:t>
            </a:r>
            <a:br>
              <a:rPr lang="en-US" sz="4000" dirty="0"/>
            </a:br>
            <a:endParaRPr lang="en-US" dirty="0"/>
          </a:p>
        </p:txBody>
      </p:sp>
      <p:sp>
        <p:nvSpPr>
          <p:cNvPr id="3" name="Content Placeholder 2">
            <a:extLst>
              <a:ext uri="{FF2B5EF4-FFF2-40B4-BE49-F238E27FC236}">
                <a16:creationId xmlns:a16="http://schemas.microsoft.com/office/drawing/2014/main" id="{8D846734-584C-4EAA-9BBA-EA2F69E2A3BB}"/>
              </a:ext>
            </a:extLst>
          </p:cNvPr>
          <p:cNvSpPr>
            <a:spLocks noGrp="1"/>
          </p:cNvSpPr>
          <p:nvPr>
            <p:ph idx="1"/>
          </p:nvPr>
        </p:nvSpPr>
        <p:spPr/>
        <p:txBody>
          <a:bodyPr>
            <a:normAutofit fontScale="85000" lnSpcReduction="10000"/>
          </a:bodyPr>
          <a:lstStyle/>
          <a:p>
            <a:pPr marL="457200" lvl="1" indent="0">
              <a:buNone/>
            </a:pPr>
            <a:r>
              <a:rPr lang="en-US" sz="2600" dirty="0"/>
              <a:t>AS 24.60.030(j)(2) says:</a:t>
            </a:r>
          </a:p>
          <a:p>
            <a:pPr marL="0" indent="0">
              <a:buNone/>
            </a:pPr>
            <a:endParaRPr lang="en-US" dirty="0"/>
          </a:p>
          <a:p>
            <a:pPr marL="0" indent="0">
              <a:buNone/>
            </a:pPr>
            <a:r>
              <a:rPr lang="en-US" dirty="0"/>
              <a:t>		“substantially benefit or harm” means the effect on the person’s 					financial interest is greater than the effect on the financial interest 				of the general public of the state.</a:t>
            </a:r>
          </a:p>
          <a:p>
            <a:r>
              <a:rPr lang="en-US" sz="1900" dirty="0"/>
              <a:t>This language is being removed.</a:t>
            </a:r>
          </a:p>
          <a:p>
            <a:pPr lvl="1"/>
            <a:r>
              <a:rPr lang="en-US" dirty="0"/>
              <a:t>Reasoning:  </a:t>
            </a:r>
          </a:p>
          <a:p>
            <a:pPr lvl="2"/>
            <a:r>
              <a:rPr lang="en-US" dirty="0"/>
              <a:t>Clarifies uncertainty. </a:t>
            </a:r>
          </a:p>
          <a:p>
            <a:pPr lvl="2"/>
            <a:r>
              <a:rPr lang="en-US" dirty="0"/>
              <a:t>Fairly easily, a legislator can have an alleged “substantial” “financial interest” in a specific area that’s greater than most of the general public of the state.  The spectrum is wide as it can pertain to businesses, </a:t>
            </a:r>
            <a:r>
              <a:rPr lang="en-US" u="sng" dirty="0"/>
              <a:t>investments</a:t>
            </a:r>
            <a:r>
              <a:rPr lang="en-US" dirty="0"/>
              <a:t>, real property, leases, or, broadly, </a:t>
            </a:r>
            <a:r>
              <a:rPr lang="en-US" u="sng" dirty="0"/>
              <a:t>other enterprises</a:t>
            </a:r>
            <a:r>
              <a:rPr lang="en-US" dirty="0"/>
              <a:t>.    </a:t>
            </a:r>
            <a:endParaRPr lang="en-US" sz="1200" dirty="0"/>
          </a:p>
          <a:p>
            <a:pPr lvl="2"/>
            <a:r>
              <a:rPr lang="en-US" dirty="0"/>
              <a:t>Since the language of “general public” in AS 24.60.030(g) is being changed back to “substantial class of persons to which the legislator belongs as a member of a profession, occupation, industry, or region,” this passage is appropriate for removal.  </a:t>
            </a:r>
            <a:endParaRPr lang="en-US" sz="1200" dirty="0"/>
          </a:p>
          <a:p>
            <a:endParaRPr lang="en-US" dirty="0"/>
          </a:p>
        </p:txBody>
      </p:sp>
      <p:sp>
        <p:nvSpPr>
          <p:cNvPr id="4" name="Footer Placeholder 3">
            <a:extLst>
              <a:ext uri="{FF2B5EF4-FFF2-40B4-BE49-F238E27FC236}">
                <a16:creationId xmlns:a16="http://schemas.microsoft.com/office/drawing/2014/main" id="{25982B8A-8768-4EF5-8277-D3E7CF9640B5}"/>
              </a:ext>
            </a:extLst>
          </p:cNvPr>
          <p:cNvSpPr>
            <a:spLocks noGrp="1"/>
          </p:cNvSpPr>
          <p:nvPr>
            <p:ph type="ftr" sz="quarter" idx="11"/>
          </p:nvPr>
        </p:nvSpPr>
        <p:spPr/>
        <p:txBody>
          <a:bodyPr/>
          <a:lstStyle/>
          <a:p>
            <a:r>
              <a:rPr lang="en-US"/>
              <a:t>SB 89 Presentation - Prepared by Chad Hutchison, Senate Majority Office</a:t>
            </a:r>
            <a:endParaRPr lang="en-US" dirty="0"/>
          </a:p>
        </p:txBody>
      </p:sp>
      <p:sp>
        <p:nvSpPr>
          <p:cNvPr id="5" name="Slide Number Placeholder 4">
            <a:extLst>
              <a:ext uri="{FF2B5EF4-FFF2-40B4-BE49-F238E27FC236}">
                <a16:creationId xmlns:a16="http://schemas.microsoft.com/office/drawing/2014/main" id="{5D2ED420-CC0A-42F7-B766-AD23E8BB920D}"/>
              </a:ext>
            </a:extLst>
          </p:cNvPr>
          <p:cNvSpPr>
            <a:spLocks noGrp="1"/>
          </p:cNvSpPr>
          <p:nvPr>
            <p:ph type="sldNum" sz="quarter" idx="12"/>
          </p:nvPr>
        </p:nvSpPr>
        <p:spPr/>
        <p:txBody>
          <a:bodyPr/>
          <a:lstStyle/>
          <a:p>
            <a:fld id="{D57F1E4F-1CFF-5643-939E-02111984F565}" type="slidenum">
              <a:rPr lang="en-US" smtClean="0"/>
              <a:t>10</a:t>
            </a:fld>
            <a:endParaRPr lang="en-US" dirty="0"/>
          </a:p>
        </p:txBody>
      </p:sp>
    </p:spTree>
    <p:extLst>
      <p:ext uri="{BB962C8B-B14F-4D97-AF65-F5344CB8AC3E}">
        <p14:creationId xmlns:p14="http://schemas.microsoft.com/office/powerpoint/2010/main" val="215370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DBC9D-46F1-4525-ABCA-E63DFCCAF19F}"/>
              </a:ext>
            </a:extLst>
          </p:cNvPr>
          <p:cNvSpPr>
            <a:spLocks noGrp="1"/>
          </p:cNvSpPr>
          <p:nvPr>
            <p:ph type="title"/>
          </p:nvPr>
        </p:nvSpPr>
        <p:spPr/>
        <p:txBody>
          <a:bodyPr/>
          <a:lstStyle/>
          <a:p>
            <a:r>
              <a:rPr lang="en-US" dirty="0"/>
              <a:t>Section 3 - Continued</a:t>
            </a:r>
          </a:p>
        </p:txBody>
      </p:sp>
      <p:sp>
        <p:nvSpPr>
          <p:cNvPr id="3" name="Content Placeholder 2">
            <a:extLst>
              <a:ext uri="{FF2B5EF4-FFF2-40B4-BE49-F238E27FC236}">
                <a16:creationId xmlns:a16="http://schemas.microsoft.com/office/drawing/2014/main" id="{A41E4AC1-1E05-481D-8570-2C75222E99A8}"/>
              </a:ext>
            </a:extLst>
          </p:cNvPr>
          <p:cNvSpPr>
            <a:spLocks noGrp="1"/>
          </p:cNvSpPr>
          <p:nvPr>
            <p:ph idx="1"/>
          </p:nvPr>
        </p:nvSpPr>
        <p:spPr/>
        <p:txBody>
          <a:bodyPr/>
          <a:lstStyle/>
          <a:p>
            <a:pPr lvl="1"/>
            <a:r>
              <a:rPr lang="en-US" sz="1600" dirty="0"/>
              <a:t>AS 24.60.990(a)(6) says: </a:t>
            </a:r>
          </a:p>
          <a:p>
            <a:pPr marL="0" indent="0">
              <a:buNone/>
            </a:pPr>
            <a:r>
              <a:rPr lang="en-US" sz="1600" dirty="0"/>
              <a:t>			“financial interest” means ownership of an interest or an involvement in a 				business, including a property ownership, or a professional or private 					relationship, that is a source of income, or from which, or as a result of 				which, a person has received or expects to receive a financial benefit.</a:t>
            </a:r>
          </a:p>
          <a:p>
            <a:pPr lvl="2"/>
            <a:r>
              <a:rPr lang="en-US" sz="2400" dirty="0"/>
              <a:t>This language is being removed.</a:t>
            </a:r>
          </a:p>
          <a:p>
            <a:pPr lvl="3"/>
            <a:r>
              <a:rPr lang="en-US" sz="2400" dirty="0"/>
              <a:t>Reasoning:</a:t>
            </a:r>
          </a:p>
          <a:p>
            <a:pPr lvl="4"/>
            <a:r>
              <a:rPr lang="en-US" sz="2400" dirty="0"/>
              <a:t>Since the language of “financial interest” is being changed in AS 24.60.030(g) back to “equity or ownership interest,” this provision is being removed.</a:t>
            </a:r>
          </a:p>
          <a:p>
            <a:endParaRPr lang="en-US" dirty="0"/>
          </a:p>
        </p:txBody>
      </p:sp>
      <p:sp>
        <p:nvSpPr>
          <p:cNvPr id="4" name="Footer Placeholder 3">
            <a:extLst>
              <a:ext uri="{FF2B5EF4-FFF2-40B4-BE49-F238E27FC236}">
                <a16:creationId xmlns:a16="http://schemas.microsoft.com/office/drawing/2014/main" id="{7129C936-1590-4FEE-948F-2EA49ADC7E57}"/>
              </a:ext>
            </a:extLst>
          </p:cNvPr>
          <p:cNvSpPr>
            <a:spLocks noGrp="1"/>
          </p:cNvSpPr>
          <p:nvPr>
            <p:ph type="ftr" sz="quarter" idx="11"/>
          </p:nvPr>
        </p:nvSpPr>
        <p:spPr/>
        <p:txBody>
          <a:bodyPr/>
          <a:lstStyle/>
          <a:p>
            <a:r>
              <a:rPr lang="en-US"/>
              <a:t>SB 89 Presentation - Prepared by Chad Hutchison, Senate Majority Office</a:t>
            </a:r>
            <a:endParaRPr lang="en-US" dirty="0"/>
          </a:p>
        </p:txBody>
      </p:sp>
      <p:sp>
        <p:nvSpPr>
          <p:cNvPr id="5" name="Slide Number Placeholder 4">
            <a:extLst>
              <a:ext uri="{FF2B5EF4-FFF2-40B4-BE49-F238E27FC236}">
                <a16:creationId xmlns:a16="http://schemas.microsoft.com/office/drawing/2014/main" id="{1FB0D418-4252-4C7C-9ADD-320D3A204AE1}"/>
              </a:ext>
            </a:extLst>
          </p:cNvPr>
          <p:cNvSpPr>
            <a:spLocks noGrp="1"/>
          </p:cNvSpPr>
          <p:nvPr>
            <p:ph type="sldNum" sz="quarter" idx="12"/>
          </p:nvPr>
        </p:nvSpPr>
        <p:spPr/>
        <p:txBody>
          <a:bodyPr/>
          <a:lstStyle/>
          <a:p>
            <a:fld id="{D57F1E4F-1CFF-5643-939E-02111984F565}" type="slidenum">
              <a:rPr lang="en-US" smtClean="0"/>
              <a:t>11</a:t>
            </a:fld>
            <a:endParaRPr lang="en-US" dirty="0"/>
          </a:p>
        </p:txBody>
      </p:sp>
    </p:spTree>
    <p:extLst>
      <p:ext uri="{BB962C8B-B14F-4D97-AF65-F5344CB8AC3E}">
        <p14:creationId xmlns:p14="http://schemas.microsoft.com/office/powerpoint/2010/main" val="1486505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3FE06-CE2A-4257-A17E-50125514725F}"/>
              </a:ext>
            </a:extLst>
          </p:cNvPr>
          <p:cNvSpPr>
            <a:spLocks noGrp="1"/>
          </p:cNvSpPr>
          <p:nvPr>
            <p:ph type="title"/>
          </p:nvPr>
        </p:nvSpPr>
        <p:spPr/>
        <p:txBody>
          <a:bodyPr/>
          <a:lstStyle/>
          <a:p>
            <a:r>
              <a:rPr lang="en-US" dirty="0"/>
              <a:t>Section 4 </a:t>
            </a:r>
          </a:p>
        </p:txBody>
      </p:sp>
      <p:sp>
        <p:nvSpPr>
          <p:cNvPr id="3" name="Content Placeholder 2">
            <a:extLst>
              <a:ext uri="{FF2B5EF4-FFF2-40B4-BE49-F238E27FC236}">
                <a16:creationId xmlns:a16="http://schemas.microsoft.com/office/drawing/2014/main" id="{0F43EC7D-2F6F-4024-AE9D-0AF654C07E67}"/>
              </a:ext>
            </a:extLst>
          </p:cNvPr>
          <p:cNvSpPr>
            <a:spLocks noGrp="1"/>
          </p:cNvSpPr>
          <p:nvPr>
            <p:ph idx="1"/>
          </p:nvPr>
        </p:nvSpPr>
        <p:spPr/>
        <p:txBody>
          <a:bodyPr/>
          <a:lstStyle/>
          <a:p>
            <a:r>
              <a:rPr lang="en-US" sz="3600" dirty="0"/>
              <a:t>Section 4 makes the act effective immediately.</a:t>
            </a:r>
          </a:p>
          <a:p>
            <a:endParaRPr lang="en-US" dirty="0"/>
          </a:p>
        </p:txBody>
      </p:sp>
      <p:sp>
        <p:nvSpPr>
          <p:cNvPr id="4" name="Footer Placeholder 3">
            <a:extLst>
              <a:ext uri="{FF2B5EF4-FFF2-40B4-BE49-F238E27FC236}">
                <a16:creationId xmlns:a16="http://schemas.microsoft.com/office/drawing/2014/main" id="{37A31D64-100D-4AE5-8E5F-CEFFB73B1ECB}"/>
              </a:ext>
            </a:extLst>
          </p:cNvPr>
          <p:cNvSpPr>
            <a:spLocks noGrp="1"/>
          </p:cNvSpPr>
          <p:nvPr>
            <p:ph type="ftr" sz="quarter" idx="11"/>
          </p:nvPr>
        </p:nvSpPr>
        <p:spPr/>
        <p:txBody>
          <a:bodyPr/>
          <a:lstStyle/>
          <a:p>
            <a:r>
              <a:rPr lang="en-US"/>
              <a:t>SB 89 Presentation - Prepared by Chad Hutchison, Senate Majority Office</a:t>
            </a:r>
            <a:endParaRPr lang="en-US" dirty="0"/>
          </a:p>
        </p:txBody>
      </p:sp>
      <p:sp>
        <p:nvSpPr>
          <p:cNvPr id="5" name="Slide Number Placeholder 4">
            <a:extLst>
              <a:ext uri="{FF2B5EF4-FFF2-40B4-BE49-F238E27FC236}">
                <a16:creationId xmlns:a16="http://schemas.microsoft.com/office/drawing/2014/main" id="{6010DF92-C83D-43D6-811D-ED12E92CD3EC}"/>
              </a:ext>
            </a:extLst>
          </p:cNvPr>
          <p:cNvSpPr>
            <a:spLocks noGrp="1"/>
          </p:cNvSpPr>
          <p:nvPr>
            <p:ph type="sldNum" sz="quarter" idx="12"/>
          </p:nvPr>
        </p:nvSpPr>
        <p:spPr/>
        <p:txBody>
          <a:bodyPr/>
          <a:lstStyle/>
          <a:p>
            <a:fld id="{D57F1E4F-1CFF-5643-939E-02111984F565}" type="slidenum">
              <a:rPr lang="en-US" smtClean="0"/>
              <a:t>12</a:t>
            </a:fld>
            <a:endParaRPr lang="en-US" dirty="0"/>
          </a:p>
        </p:txBody>
      </p:sp>
    </p:spTree>
    <p:extLst>
      <p:ext uri="{BB962C8B-B14F-4D97-AF65-F5344CB8AC3E}">
        <p14:creationId xmlns:p14="http://schemas.microsoft.com/office/powerpoint/2010/main" val="1595546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ABB33-7022-4056-8B86-AF5C0017ADD2}"/>
              </a:ext>
            </a:extLst>
          </p:cNvPr>
          <p:cNvSpPr>
            <a:spLocks noGrp="1"/>
          </p:cNvSpPr>
          <p:nvPr>
            <p:ph type="title"/>
          </p:nvPr>
        </p:nvSpPr>
        <p:spPr/>
        <p:txBody>
          <a:bodyPr/>
          <a:lstStyle/>
          <a:p>
            <a:r>
              <a:rPr lang="en-US" dirty="0"/>
              <a:t>This clarification attempts to find the right balance.</a:t>
            </a:r>
          </a:p>
        </p:txBody>
      </p:sp>
      <p:sp>
        <p:nvSpPr>
          <p:cNvPr id="3" name="Content Placeholder 2">
            <a:extLst>
              <a:ext uri="{FF2B5EF4-FFF2-40B4-BE49-F238E27FC236}">
                <a16:creationId xmlns:a16="http://schemas.microsoft.com/office/drawing/2014/main" id="{6759729E-8D17-4945-B8D2-D5B23F330B93}"/>
              </a:ext>
            </a:extLst>
          </p:cNvPr>
          <p:cNvSpPr>
            <a:spLocks noGrp="1"/>
          </p:cNvSpPr>
          <p:nvPr>
            <p:ph idx="1"/>
          </p:nvPr>
        </p:nvSpPr>
        <p:spPr/>
        <p:txBody>
          <a:bodyPr>
            <a:normAutofit/>
          </a:bodyPr>
          <a:lstStyle/>
          <a:p>
            <a:r>
              <a:rPr lang="en-US" dirty="0"/>
              <a:t>High moral and ethical standards among public servants in the legislative branch are essential to government trust, respect, and confidence of the people of this state. </a:t>
            </a:r>
            <a:r>
              <a:rPr lang="en-US" i="1" dirty="0"/>
              <a:t>See</a:t>
            </a:r>
            <a:r>
              <a:rPr lang="en-US" dirty="0"/>
              <a:t> Advisory Opinion 19-01.  See also AS 24.60.010(1).</a:t>
            </a:r>
          </a:p>
          <a:p>
            <a:r>
              <a:rPr lang="en-US" dirty="0"/>
              <a:t>Right of members to represent their constituencies is of such major importance that members should be barred from their constitutionally required representative duties only in clear cases of personal enrichment. </a:t>
            </a:r>
          </a:p>
          <a:p>
            <a:pPr lvl="1"/>
            <a:r>
              <a:rPr lang="en-US" dirty="0"/>
              <a:t>Members are encouraged to review Uniform Rule 34(b), </a:t>
            </a:r>
            <a:r>
              <a:rPr lang="en-US" i="1" dirty="0"/>
              <a:t>Mason’s Manual of Legislative Procedure</a:t>
            </a:r>
            <a:r>
              <a:rPr lang="en-US" dirty="0"/>
              <a:t> at sections 241, 522, 560, Advisory Opinion 2004-02, Advisory Opinion 2008-01, Advisory Opinion 2011-05, and Advisory Opinion 2013-01 for interpretations of conflict prior to 2018. </a:t>
            </a:r>
            <a:endParaRPr lang="en-US" dirty="0">
              <a:solidFill>
                <a:srgbClr val="FF0000"/>
              </a:solidFill>
            </a:endParaRPr>
          </a:p>
        </p:txBody>
      </p:sp>
      <p:sp>
        <p:nvSpPr>
          <p:cNvPr id="4" name="Footer Placeholder 3">
            <a:extLst>
              <a:ext uri="{FF2B5EF4-FFF2-40B4-BE49-F238E27FC236}">
                <a16:creationId xmlns:a16="http://schemas.microsoft.com/office/drawing/2014/main" id="{3161CDA7-5590-4BD0-9DD5-3290EB961F1A}"/>
              </a:ext>
            </a:extLst>
          </p:cNvPr>
          <p:cNvSpPr>
            <a:spLocks noGrp="1"/>
          </p:cNvSpPr>
          <p:nvPr>
            <p:ph type="ftr" sz="quarter" idx="11"/>
          </p:nvPr>
        </p:nvSpPr>
        <p:spPr/>
        <p:txBody>
          <a:bodyPr/>
          <a:lstStyle/>
          <a:p>
            <a:r>
              <a:rPr lang="en-US"/>
              <a:t>SB 89 Presentation - Prepared by Chad Hutchison, Senate Majority Office</a:t>
            </a:r>
            <a:endParaRPr lang="en-US" dirty="0"/>
          </a:p>
        </p:txBody>
      </p:sp>
      <p:sp>
        <p:nvSpPr>
          <p:cNvPr id="5" name="Slide Number Placeholder 4">
            <a:extLst>
              <a:ext uri="{FF2B5EF4-FFF2-40B4-BE49-F238E27FC236}">
                <a16:creationId xmlns:a16="http://schemas.microsoft.com/office/drawing/2014/main" id="{44CF0952-8C6C-4BE4-B4D0-89B03E16B9D5}"/>
              </a:ext>
            </a:extLst>
          </p:cNvPr>
          <p:cNvSpPr>
            <a:spLocks noGrp="1"/>
          </p:cNvSpPr>
          <p:nvPr>
            <p:ph type="sldNum" sz="quarter" idx="12"/>
          </p:nvPr>
        </p:nvSpPr>
        <p:spPr/>
        <p:txBody>
          <a:bodyPr/>
          <a:lstStyle/>
          <a:p>
            <a:fld id="{D57F1E4F-1CFF-5643-939E-02111984F565}" type="slidenum">
              <a:rPr lang="en-US" smtClean="0"/>
              <a:t>13</a:t>
            </a:fld>
            <a:endParaRPr lang="en-US" dirty="0"/>
          </a:p>
        </p:txBody>
      </p:sp>
    </p:spTree>
    <p:extLst>
      <p:ext uri="{BB962C8B-B14F-4D97-AF65-F5344CB8AC3E}">
        <p14:creationId xmlns:p14="http://schemas.microsoft.com/office/powerpoint/2010/main" val="2934344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1B68C77-138E-4BF7-A276-BD0C78A4219F}"/>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5" name="Picture 14">
            <a:extLst>
              <a:ext uri="{FF2B5EF4-FFF2-40B4-BE49-F238E27FC236}">
                <a16:creationId xmlns:a16="http://schemas.microsoft.com/office/drawing/2014/main" id="{7C268552-D473-46ED-B1B8-422042C4DEF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7" name="Oval 16">
            <a:extLst>
              <a:ext uri="{FF2B5EF4-FFF2-40B4-BE49-F238E27FC236}">
                <a16:creationId xmlns:a16="http://schemas.microsoft.com/office/drawing/2014/main" id="{4AC0CD9D-7610-4620-93B4-798CCD9AB58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9" name="Picture 18">
            <a:extLst>
              <a:ext uri="{FF2B5EF4-FFF2-40B4-BE49-F238E27FC236}">
                <a16:creationId xmlns:a16="http://schemas.microsoft.com/office/drawing/2014/main" id="{B9238B3E-24AA-439A-B527-6C5DF6D72145}"/>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1" name="Picture 20">
            <a:extLst>
              <a:ext uri="{FF2B5EF4-FFF2-40B4-BE49-F238E27FC236}">
                <a16:creationId xmlns:a16="http://schemas.microsoft.com/office/drawing/2014/main" id="{69F01145-BEA3-4CBF-AA21-10077B948CA8}"/>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3" name="Rectangle 22">
            <a:extLst>
              <a:ext uri="{FF2B5EF4-FFF2-40B4-BE49-F238E27FC236}">
                <a16:creationId xmlns:a16="http://schemas.microsoft.com/office/drawing/2014/main" id="{DE4D62F9-188E-4530-84C2-24BDEE4BEB8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F3F4807A-5068-4492-8025-D75F320E908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7" name="Freeform 36">
            <a:extLst>
              <a:ext uri="{FF2B5EF4-FFF2-40B4-BE49-F238E27FC236}">
                <a16:creationId xmlns:a16="http://schemas.microsoft.com/office/drawing/2014/main" id="{B24996F8-180C-4DCB-8A26-DFA336CDEFB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49646"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29" name="Rectangle 28">
            <a:extLst>
              <a:ext uri="{FF2B5EF4-FFF2-40B4-BE49-F238E27FC236}">
                <a16:creationId xmlns:a16="http://schemas.microsoft.com/office/drawing/2014/main" id="{630182B0-3559-41D5-9EBC-0BD86BEDAD0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31" name="Freeform: Shape 30">
            <a:extLst>
              <a:ext uri="{FF2B5EF4-FFF2-40B4-BE49-F238E27FC236}">
                <a16:creationId xmlns:a16="http://schemas.microsoft.com/office/drawing/2014/main" id="{D8B22DE2-C518-4F77-BE90-E1B6B1909D9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68960" y="-68960"/>
            <a:ext cx="6858001" cy="6995918"/>
          </a:xfrm>
          <a:custGeom>
            <a:avLst/>
            <a:gdLst>
              <a:gd name="connsiteX0" fmla="*/ 6858001 w 6858001"/>
              <a:gd name="connsiteY0" fmla="*/ 1344715 h 6995918"/>
              <a:gd name="connsiteX1" fmla="*/ 6858001 w 6858001"/>
              <a:gd name="connsiteY1" fmla="*/ 1177 h 6995918"/>
              <a:gd name="connsiteX2" fmla="*/ 6702324 w 6858001"/>
              <a:gd name="connsiteY2" fmla="*/ 26222 h 6995918"/>
              <a:gd name="connsiteX3" fmla="*/ 6547333 w 6858001"/>
              <a:gd name="connsiteY3" fmla="*/ 50091 h 6995918"/>
              <a:gd name="connsiteX4" fmla="*/ 6391657 w 6858001"/>
              <a:gd name="connsiteY4" fmla="*/ 73455 h 6995918"/>
              <a:gd name="connsiteX5" fmla="*/ 6235294 w 6858001"/>
              <a:gd name="connsiteY5" fmla="*/ 93458 h 6995918"/>
              <a:gd name="connsiteX6" fmla="*/ 6079618 w 6858001"/>
              <a:gd name="connsiteY6" fmla="*/ 113629 h 6995918"/>
              <a:gd name="connsiteX7" fmla="*/ 5923255 w 6858001"/>
              <a:gd name="connsiteY7" fmla="*/ 132455 h 6995918"/>
              <a:gd name="connsiteX8" fmla="*/ 5768950 w 6858001"/>
              <a:gd name="connsiteY8" fmla="*/ 148591 h 6995918"/>
              <a:gd name="connsiteX9" fmla="*/ 5612588 w 6858001"/>
              <a:gd name="connsiteY9" fmla="*/ 163887 h 6995918"/>
              <a:gd name="connsiteX10" fmla="*/ 5456911 w 6858001"/>
              <a:gd name="connsiteY10" fmla="*/ 177839 h 6995918"/>
              <a:gd name="connsiteX11" fmla="*/ 5303978 w 6858001"/>
              <a:gd name="connsiteY11" fmla="*/ 189941 h 6995918"/>
              <a:gd name="connsiteX12" fmla="*/ 5148987 w 6858001"/>
              <a:gd name="connsiteY12" fmla="*/ 202044 h 6995918"/>
              <a:gd name="connsiteX13" fmla="*/ 4996054 w 6858001"/>
              <a:gd name="connsiteY13" fmla="*/ 212129 h 6995918"/>
              <a:gd name="connsiteX14" fmla="*/ 4843120 w 6858001"/>
              <a:gd name="connsiteY14" fmla="*/ 220029 h 6995918"/>
              <a:gd name="connsiteX15" fmla="*/ 4690873 w 6858001"/>
              <a:gd name="connsiteY15" fmla="*/ 228266 h 6995918"/>
              <a:gd name="connsiteX16" fmla="*/ 4539997 w 6858001"/>
              <a:gd name="connsiteY16" fmla="*/ 235157 h 6995918"/>
              <a:gd name="connsiteX17" fmla="*/ 4390492 w 6858001"/>
              <a:gd name="connsiteY17" fmla="*/ 240032 h 6995918"/>
              <a:gd name="connsiteX18" fmla="*/ 4240988 w 6858001"/>
              <a:gd name="connsiteY18" fmla="*/ 244234 h 6995918"/>
              <a:gd name="connsiteX19" fmla="*/ 4092855 w 6858001"/>
              <a:gd name="connsiteY19" fmla="*/ 248268 h 6995918"/>
              <a:gd name="connsiteX20" fmla="*/ 3946780 w 6858001"/>
              <a:gd name="connsiteY20" fmla="*/ 250117 h 6995918"/>
              <a:gd name="connsiteX21" fmla="*/ 3800704 w 6858001"/>
              <a:gd name="connsiteY21" fmla="*/ 252134 h 6995918"/>
              <a:gd name="connsiteX22" fmla="*/ 3656686 w 6858001"/>
              <a:gd name="connsiteY22" fmla="*/ 253143 h 6995918"/>
              <a:gd name="connsiteX23" fmla="*/ 3514040 w 6858001"/>
              <a:gd name="connsiteY23" fmla="*/ 252134 h 6995918"/>
              <a:gd name="connsiteX24" fmla="*/ 3372765 w 6858001"/>
              <a:gd name="connsiteY24" fmla="*/ 252134 h 6995918"/>
              <a:gd name="connsiteX25" fmla="*/ 3232862 w 6858001"/>
              <a:gd name="connsiteY25" fmla="*/ 250117 h 6995918"/>
              <a:gd name="connsiteX26" fmla="*/ 3095702 w 6858001"/>
              <a:gd name="connsiteY26" fmla="*/ 247092 h 6995918"/>
              <a:gd name="connsiteX27" fmla="*/ 2959914 w 6858001"/>
              <a:gd name="connsiteY27" fmla="*/ 244234 h 6995918"/>
              <a:gd name="connsiteX28" fmla="*/ 2826868 w 6858001"/>
              <a:gd name="connsiteY28" fmla="*/ 241040 h 6995918"/>
              <a:gd name="connsiteX29" fmla="*/ 2694509 w 6858001"/>
              <a:gd name="connsiteY29" fmla="*/ 236166 h 6995918"/>
              <a:gd name="connsiteX30" fmla="*/ 2564208 w 6858001"/>
              <a:gd name="connsiteY30" fmla="*/ 230955 h 6995918"/>
              <a:gd name="connsiteX31" fmla="*/ 2436649 w 6858001"/>
              <a:gd name="connsiteY31" fmla="*/ 226249 h 6995918"/>
              <a:gd name="connsiteX32" fmla="*/ 2187703 w 6858001"/>
              <a:gd name="connsiteY32" fmla="*/ 212969 h 6995918"/>
              <a:gd name="connsiteX33" fmla="*/ 1949045 w 6858001"/>
              <a:gd name="connsiteY33" fmla="*/ 198850 h 6995918"/>
              <a:gd name="connsiteX34" fmla="*/ 1719988 w 6858001"/>
              <a:gd name="connsiteY34" fmla="*/ 184058 h 6995918"/>
              <a:gd name="connsiteX35" fmla="*/ 1503275 w 6858001"/>
              <a:gd name="connsiteY35" fmla="*/ 167753 h 6995918"/>
              <a:gd name="connsiteX36" fmla="*/ 1296163 w 6858001"/>
              <a:gd name="connsiteY36" fmla="*/ 150776 h 6995918"/>
              <a:gd name="connsiteX37" fmla="*/ 1104139 w 6858001"/>
              <a:gd name="connsiteY37" fmla="*/ 132455 h 6995918"/>
              <a:gd name="connsiteX38" fmla="*/ 923774 w 6858001"/>
              <a:gd name="connsiteY38" fmla="*/ 114469 h 6995918"/>
              <a:gd name="connsiteX39" fmla="*/ 757810 w 6858001"/>
              <a:gd name="connsiteY39" fmla="*/ 96484 h 6995918"/>
              <a:gd name="connsiteX40" fmla="*/ 605563 w 6858001"/>
              <a:gd name="connsiteY40" fmla="*/ 79507 h 6995918"/>
              <a:gd name="connsiteX41" fmla="*/ 470460 w 6858001"/>
              <a:gd name="connsiteY41" fmla="*/ 63370 h 6995918"/>
              <a:gd name="connsiteX42" fmla="*/ 348388 w 6858001"/>
              <a:gd name="connsiteY42" fmla="*/ 48074 h 6995918"/>
              <a:gd name="connsiteX43" fmla="*/ 245518 w 6858001"/>
              <a:gd name="connsiteY43" fmla="*/ 35299 h 6995918"/>
              <a:gd name="connsiteX44" fmla="*/ 159107 w 6858001"/>
              <a:gd name="connsiteY44" fmla="*/ 23197 h 6995918"/>
              <a:gd name="connsiteX45" fmla="*/ 40463 w 6858001"/>
              <a:gd name="connsiteY45" fmla="*/ 5883 h 6995918"/>
              <a:gd name="connsiteX46" fmla="*/ 1 w 6858001"/>
              <a:gd name="connsiteY46" fmla="*/ 0 h 6995918"/>
              <a:gd name="connsiteX47" fmla="*/ 1 w 6858001"/>
              <a:gd name="connsiteY47" fmla="*/ 905354 h 6995918"/>
              <a:gd name="connsiteX48" fmla="*/ 0 w 6858001"/>
              <a:gd name="connsiteY48" fmla="*/ 905354 h 6995918"/>
              <a:gd name="connsiteX49" fmla="*/ 0 w 6858001"/>
              <a:gd name="connsiteY49" fmla="*/ 6995918 h 6995918"/>
              <a:gd name="connsiteX50" fmla="*/ 6858000 w 6858001"/>
              <a:gd name="connsiteY50" fmla="*/ 6995918 h 6995918"/>
              <a:gd name="connsiteX51" fmla="*/ 6858000 w 6858001"/>
              <a:gd name="connsiteY51" fmla="*/ 1344715 h 699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95918">
                <a:moveTo>
                  <a:pt x="6858001" y="1344715"/>
                </a:moveTo>
                <a:lnTo>
                  <a:pt x="6858001" y="1177"/>
                </a:lnTo>
                <a:lnTo>
                  <a:pt x="6702324" y="26222"/>
                </a:lnTo>
                <a:lnTo>
                  <a:pt x="6547333" y="50091"/>
                </a:lnTo>
                <a:lnTo>
                  <a:pt x="6391657" y="73455"/>
                </a:lnTo>
                <a:lnTo>
                  <a:pt x="6235294" y="93458"/>
                </a:lnTo>
                <a:lnTo>
                  <a:pt x="6079618" y="113629"/>
                </a:lnTo>
                <a:lnTo>
                  <a:pt x="5923255" y="132455"/>
                </a:lnTo>
                <a:lnTo>
                  <a:pt x="5768950" y="148591"/>
                </a:lnTo>
                <a:lnTo>
                  <a:pt x="5612588" y="163887"/>
                </a:lnTo>
                <a:lnTo>
                  <a:pt x="5456911" y="177839"/>
                </a:lnTo>
                <a:lnTo>
                  <a:pt x="5303978" y="189941"/>
                </a:lnTo>
                <a:lnTo>
                  <a:pt x="5148987" y="202044"/>
                </a:lnTo>
                <a:lnTo>
                  <a:pt x="4996054" y="212129"/>
                </a:lnTo>
                <a:lnTo>
                  <a:pt x="4843120" y="220029"/>
                </a:lnTo>
                <a:lnTo>
                  <a:pt x="4690873" y="228266"/>
                </a:lnTo>
                <a:lnTo>
                  <a:pt x="4539997" y="235157"/>
                </a:lnTo>
                <a:lnTo>
                  <a:pt x="4390492" y="240032"/>
                </a:lnTo>
                <a:lnTo>
                  <a:pt x="4240988" y="244234"/>
                </a:lnTo>
                <a:lnTo>
                  <a:pt x="4092855" y="248268"/>
                </a:lnTo>
                <a:lnTo>
                  <a:pt x="3946780" y="250117"/>
                </a:lnTo>
                <a:lnTo>
                  <a:pt x="3800704" y="252134"/>
                </a:lnTo>
                <a:lnTo>
                  <a:pt x="3656686" y="253143"/>
                </a:lnTo>
                <a:lnTo>
                  <a:pt x="3514040" y="252134"/>
                </a:lnTo>
                <a:lnTo>
                  <a:pt x="3372765" y="252134"/>
                </a:lnTo>
                <a:lnTo>
                  <a:pt x="3232862" y="250117"/>
                </a:lnTo>
                <a:lnTo>
                  <a:pt x="3095702" y="247092"/>
                </a:lnTo>
                <a:lnTo>
                  <a:pt x="2959914" y="244234"/>
                </a:lnTo>
                <a:lnTo>
                  <a:pt x="2826868" y="241040"/>
                </a:lnTo>
                <a:lnTo>
                  <a:pt x="2694509" y="236166"/>
                </a:lnTo>
                <a:lnTo>
                  <a:pt x="2564208" y="230955"/>
                </a:lnTo>
                <a:lnTo>
                  <a:pt x="2436649" y="226249"/>
                </a:lnTo>
                <a:lnTo>
                  <a:pt x="2187703" y="212969"/>
                </a:lnTo>
                <a:lnTo>
                  <a:pt x="1949045" y="198850"/>
                </a:lnTo>
                <a:lnTo>
                  <a:pt x="1719988" y="184058"/>
                </a:lnTo>
                <a:lnTo>
                  <a:pt x="1503275" y="167753"/>
                </a:lnTo>
                <a:lnTo>
                  <a:pt x="1296163" y="150776"/>
                </a:lnTo>
                <a:lnTo>
                  <a:pt x="1104139" y="132455"/>
                </a:lnTo>
                <a:lnTo>
                  <a:pt x="923774" y="114469"/>
                </a:lnTo>
                <a:lnTo>
                  <a:pt x="757810" y="96484"/>
                </a:lnTo>
                <a:lnTo>
                  <a:pt x="605563" y="79507"/>
                </a:lnTo>
                <a:lnTo>
                  <a:pt x="470460" y="63370"/>
                </a:lnTo>
                <a:lnTo>
                  <a:pt x="348388" y="48074"/>
                </a:lnTo>
                <a:lnTo>
                  <a:pt x="245518" y="35299"/>
                </a:lnTo>
                <a:lnTo>
                  <a:pt x="159107" y="23197"/>
                </a:lnTo>
                <a:lnTo>
                  <a:pt x="40463" y="5883"/>
                </a:lnTo>
                <a:lnTo>
                  <a:pt x="1" y="0"/>
                </a:lnTo>
                <a:lnTo>
                  <a:pt x="1" y="905354"/>
                </a:lnTo>
                <a:lnTo>
                  <a:pt x="0" y="905354"/>
                </a:lnTo>
                <a:lnTo>
                  <a:pt x="0" y="6995918"/>
                </a:lnTo>
                <a:lnTo>
                  <a:pt x="6858000" y="6995918"/>
                </a:lnTo>
                <a:lnTo>
                  <a:pt x="6858000" y="1344715"/>
                </a:lnTo>
                <a:close/>
              </a:path>
            </a:pathLst>
          </a:custGeom>
          <a:ln>
            <a:noFill/>
          </a:ln>
        </p:spPr>
      </p:sp>
      <p:pic>
        <p:nvPicPr>
          <p:cNvPr id="7" name="Content Placeholder 6">
            <a:extLst>
              <a:ext uri="{FF2B5EF4-FFF2-40B4-BE49-F238E27FC236}">
                <a16:creationId xmlns:a16="http://schemas.microsoft.com/office/drawing/2014/main" id="{4823ACC5-659C-4B2F-8E0E-7C7AA975E975}"/>
              </a:ext>
            </a:extLst>
          </p:cNvPr>
          <p:cNvPicPr>
            <a:picLocks noGrp="1" noChangeAspect="1"/>
          </p:cNvPicPr>
          <p:nvPr>
            <p:ph idx="1"/>
          </p:nvPr>
        </p:nvPicPr>
        <p:blipFill>
          <a:blip r:embed="rId6">
            <a:extLst>
              <a:ext uri="{837473B0-CC2E-450A-ABE3-18F120FF3D39}">
                <a1611:picAttrSrcUrl xmlns:a1611="http://schemas.microsoft.com/office/drawing/2016/11/main" r:id="rId7"/>
              </a:ext>
            </a:extLst>
          </a:blip>
          <a:stretch>
            <a:fillRect/>
          </a:stretch>
        </p:blipFill>
        <p:spPr>
          <a:xfrm>
            <a:off x="643854" y="703489"/>
            <a:ext cx="5450557" cy="5450557"/>
          </a:xfrm>
          <a:prstGeom prst="rect">
            <a:avLst/>
          </a:prstGeom>
          <a:effectLst/>
        </p:spPr>
      </p:pic>
      <p:sp>
        <p:nvSpPr>
          <p:cNvPr id="2" name="Title 1">
            <a:extLst>
              <a:ext uri="{FF2B5EF4-FFF2-40B4-BE49-F238E27FC236}">
                <a16:creationId xmlns:a16="http://schemas.microsoft.com/office/drawing/2014/main" id="{3E6F9A7B-3EA6-4DAF-9C74-31F8BF32C781}"/>
              </a:ext>
            </a:extLst>
          </p:cNvPr>
          <p:cNvSpPr>
            <a:spLocks noGrp="1"/>
          </p:cNvSpPr>
          <p:nvPr>
            <p:ph type="title"/>
          </p:nvPr>
        </p:nvSpPr>
        <p:spPr>
          <a:xfrm>
            <a:off x="7385967" y="1325880"/>
            <a:ext cx="4158334" cy="3066507"/>
          </a:xfrm>
        </p:spPr>
        <p:txBody>
          <a:bodyPr vert="horz" lIns="91440" tIns="45720" rIns="91440" bIns="45720" rtlCol="0" anchor="b">
            <a:normAutofit/>
          </a:bodyPr>
          <a:lstStyle/>
          <a:p>
            <a:r>
              <a:rPr lang="en-US" sz="5000" b="0" i="0" kern="1200">
                <a:solidFill>
                  <a:srgbClr val="EBEBEB"/>
                </a:solidFill>
                <a:latin typeface="+mj-lt"/>
                <a:ea typeface="+mj-ea"/>
                <a:cs typeface="+mj-cs"/>
              </a:rPr>
              <a:t>QUESTIONS?</a:t>
            </a:r>
          </a:p>
        </p:txBody>
      </p:sp>
      <p:sp>
        <p:nvSpPr>
          <p:cNvPr id="4" name="Footer Placeholder 3">
            <a:extLst>
              <a:ext uri="{FF2B5EF4-FFF2-40B4-BE49-F238E27FC236}">
                <a16:creationId xmlns:a16="http://schemas.microsoft.com/office/drawing/2014/main" id="{AA952541-9042-42FD-961F-20472A95332E}"/>
              </a:ext>
            </a:extLst>
          </p:cNvPr>
          <p:cNvSpPr>
            <a:spLocks noGrp="1"/>
          </p:cNvSpPr>
          <p:nvPr>
            <p:ph type="ftr" sz="quarter" idx="11"/>
          </p:nvPr>
        </p:nvSpPr>
        <p:spPr>
          <a:xfrm>
            <a:off x="636915" y="6355080"/>
            <a:ext cx="5453650" cy="304801"/>
          </a:xfrm>
        </p:spPr>
        <p:txBody>
          <a:bodyPr vert="horz" lIns="91440" tIns="45720" rIns="91440" bIns="45720" rtlCol="0" anchor="b">
            <a:normAutofit/>
          </a:bodyPr>
          <a:lstStyle/>
          <a:p>
            <a:pPr defTabSz="914400">
              <a:spcAft>
                <a:spcPts val="600"/>
              </a:spcAft>
            </a:pPr>
            <a:r>
              <a:rPr lang="en-US" sz="1000" b="0" i="0" kern="1200">
                <a:solidFill>
                  <a:schemeClr val="tx1">
                    <a:alpha val="60000"/>
                  </a:schemeClr>
                </a:solidFill>
                <a:latin typeface="+mn-lt"/>
                <a:ea typeface="+mn-ea"/>
                <a:cs typeface="+mn-cs"/>
              </a:rPr>
              <a:t>SB 89 Presentation - Prepared by Chad Hutchison, Senate Majority Office</a:t>
            </a:r>
          </a:p>
        </p:txBody>
      </p:sp>
      <p:sp>
        <p:nvSpPr>
          <p:cNvPr id="5" name="Slide Number Placeholder 4">
            <a:extLst>
              <a:ext uri="{FF2B5EF4-FFF2-40B4-BE49-F238E27FC236}">
                <a16:creationId xmlns:a16="http://schemas.microsoft.com/office/drawing/2014/main" id="{CDAA7C57-0B72-4D32-8E35-F17FA5E53773}"/>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defTabSz="914400">
              <a:spcAft>
                <a:spcPts val="600"/>
              </a:spcAft>
            </a:pPr>
            <a:fld id="{D57F1E4F-1CFF-5643-939E-02111984F565}" type="slidenum">
              <a:rPr lang="en-US">
                <a:solidFill>
                  <a:srgbClr val="FFFFFF"/>
                </a:solidFill>
              </a:rPr>
              <a:pPr defTabSz="914400">
                <a:spcAft>
                  <a:spcPts val="600"/>
                </a:spcAft>
              </a:pPr>
              <a:t>14</a:t>
            </a:fld>
            <a:endParaRPr lang="en-US">
              <a:solidFill>
                <a:srgbClr val="FFFFFF"/>
              </a:solidFill>
            </a:endParaRPr>
          </a:p>
        </p:txBody>
      </p:sp>
    </p:spTree>
    <p:extLst>
      <p:ext uri="{BB962C8B-B14F-4D97-AF65-F5344CB8AC3E}">
        <p14:creationId xmlns:p14="http://schemas.microsoft.com/office/powerpoint/2010/main" val="3424679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B0485-CE14-487C-A709-50C8E1507D58}"/>
              </a:ext>
            </a:extLst>
          </p:cNvPr>
          <p:cNvSpPr>
            <a:spLocks noGrp="1"/>
          </p:cNvSpPr>
          <p:nvPr>
            <p:ph type="title"/>
          </p:nvPr>
        </p:nvSpPr>
        <p:spPr>
          <a:xfrm>
            <a:off x="1103312" y="1854798"/>
            <a:ext cx="9404723" cy="1400530"/>
          </a:xfrm>
        </p:spPr>
        <p:txBody>
          <a:bodyPr/>
          <a:lstStyle/>
          <a:p>
            <a:r>
              <a:rPr lang="en-US" dirty="0"/>
              <a:t>To be clear:  This bill </a:t>
            </a:r>
            <a:r>
              <a:rPr lang="en-US" b="1" u="sng" dirty="0"/>
              <a:t>does not </a:t>
            </a:r>
            <a:r>
              <a:rPr lang="en-US" dirty="0"/>
              <a:t>repeal the majority of the ethics legislation (House Bill 44)(2018) passed last year.</a:t>
            </a:r>
          </a:p>
        </p:txBody>
      </p:sp>
      <p:sp>
        <p:nvSpPr>
          <p:cNvPr id="3" name="Content Placeholder 2">
            <a:extLst>
              <a:ext uri="{FF2B5EF4-FFF2-40B4-BE49-F238E27FC236}">
                <a16:creationId xmlns:a16="http://schemas.microsoft.com/office/drawing/2014/main" id="{9B558341-E414-42AD-9C5A-D968B6F05B1B}"/>
              </a:ext>
            </a:extLst>
          </p:cNvPr>
          <p:cNvSpPr>
            <a:spLocks noGrp="1"/>
          </p:cNvSpPr>
          <p:nvPr>
            <p:ph idx="1"/>
          </p:nvPr>
        </p:nvSpPr>
        <p:spPr>
          <a:xfrm>
            <a:off x="1103312" y="3429000"/>
            <a:ext cx="8946541" cy="2819399"/>
          </a:xfrm>
        </p:spPr>
        <p:txBody>
          <a:bodyPr>
            <a:normAutofit/>
          </a:bodyPr>
          <a:lstStyle/>
          <a:p>
            <a:pPr lvl="1"/>
            <a:endParaRPr lang="en-US" dirty="0"/>
          </a:p>
        </p:txBody>
      </p:sp>
      <p:sp>
        <p:nvSpPr>
          <p:cNvPr id="4" name="Footer Placeholder 3">
            <a:extLst>
              <a:ext uri="{FF2B5EF4-FFF2-40B4-BE49-F238E27FC236}">
                <a16:creationId xmlns:a16="http://schemas.microsoft.com/office/drawing/2014/main" id="{15269934-22DA-4874-940C-9DEF7F55A655}"/>
              </a:ext>
            </a:extLst>
          </p:cNvPr>
          <p:cNvSpPr>
            <a:spLocks noGrp="1"/>
          </p:cNvSpPr>
          <p:nvPr>
            <p:ph type="ftr" sz="quarter" idx="11"/>
          </p:nvPr>
        </p:nvSpPr>
        <p:spPr/>
        <p:txBody>
          <a:bodyPr/>
          <a:lstStyle/>
          <a:p>
            <a:r>
              <a:rPr lang="en-US"/>
              <a:t>SB 89 Presentation - Prepared by Chad Hutchison, Senate Majority Office</a:t>
            </a:r>
            <a:endParaRPr lang="en-US" dirty="0"/>
          </a:p>
        </p:txBody>
      </p:sp>
      <p:sp>
        <p:nvSpPr>
          <p:cNvPr id="5" name="Slide Number Placeholder 4">
            <a:extLst>
              <a:ext uri="{FF2B5EF4-FFF2-40B4-BE49-F238E27FC236}">
                <a16:creationId xmlns:a16="http://schemas.microsoft.com/office/drawing/2014/main" id="{83241257-D82A-4537-9B36-A10EE4767F04}"/>
              </a:ext>
            </a:extLst>
          </p:cNvPr>
          <p:cNvSpPr>
            <a:spLocks noGrp="1"/>
          </p:cNvSpPr>
          <p:nvPr>
            <p:ph type="sldNum" sz="quarter" idx="12"/>
          </p:nvPr>
        </p:nvSpPr>
        <p:spPr/>
        <p:txBody>
          <a:bodyPr/>
          <a:lstStyle/>
          <a:p>
            <a:fld id="{D57F1E4F-1CFF-5643-939E-02111984F565}" type="slidenum">
              <a:rPr lang="en-US" smtClean="0"/>
              <a:t>2</a:t>
            </a:fld>
            <a:endParaRPr lang="en-US" dirty="0"/>
          </a:p>
        </p:txBody>
      </p:sp>
    </p:spTree>
    <p:extLst>
      <p:ext uri="{BB962C8B-B14F-4D97-AF65-F5344CB8AC3E}">
        <p14:creationId xmlns:p14="http://schemas.microsoft.com/office/powerpoint/2010/main" val="576538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FCDA0-4D93-493B-8CA3-A31994C4497C}"/>
              </a:ext>
            </a:extLst>
          </p:cNvPr>
          <p:cNvSpPr>
            <a:spLocks noGrp="1"/>
          </p:cNvSpPr>
          <p:nvPr>
            <p:ph type="title"/>
          </p:nvPr>
        </p:nvSpPr>
        <p:spPr/>
        <p:txBody>
          <a:bodyPr/>
          <a:lstStyle/>
          <a:p>
            <a:r>
              <a:rPr lang="en-US" dirty="0"/>
              <a:t>The following remains </a:t>
            </a:r>
            <a:r>
              <a:rPr lang="en-US" b="1" u="sng" dirty="0"/>
              <a:t>intact</a:t>
            </a:r>
            <a:r>
              <a:rPr lang="en-US" dirty="0"/>
              <a:t>:</a:t>
            </a:r>
            <a:br>
              <a:rPr lang="en-US" dirty="0"/>
            </a:br>
            <a:endParaRPr lang="en-US" dirty="0"/>
          </a:p>
        </p:txBody>
      </p:sp>
      <p:sp>
        <p:nvSpPr>
          <p:cNvPr id="3" name="Content Placeholder 2">
            <a:extLst>
              <a:ext uri="{FF2B5EF4-FFF2-40B4-BE49-F238E27FC236}">
                <a16:creationId xmlns:a16="http://schemas.microsoft.com/office/drawing/2014/main" id="{3FE98559-A921-41D2-800C-963274BAC3A2}"/>
              </a:ext>
            </a:extLst>
          </p:cNvPr>
          <p:cNvSpPr>
            <a:spLocks noGrp="1"/>
          </p:cNvSpPr>
          <p:nvPr>
            <p:ph idx="1"/>
          </p:nvPr>
        </p:nvSpPr>
        <p:spPr/>
        <p:txBody>
          <a:bodyPr>
            <a:normAutofit lnSpcReduction="10000"/>
          </a:bodyPr>
          <a:lstStyle/>
          <a:p>
            <a:pPr lvl="1"/>
            <a:r>
              <a:rPr lang="en-US" sz="2400" dirty="0"/>
              <a:t>Prohibitions on expenditures and contributions by foreign-influenced corporations and foreign nationals in state elections.</a:t>
            </a:r>
          </a:p>
          <a:p>
            <a:pPr lvl="1"/>
            <a:r>
              <a:rPr lang="en-US" sz="2400" dirty="0"/>
              <a:t>Limitations on member travel.</a:t>
            </a:r>
          </a:p>
          <a:p>
            <a:pPr lvl="1"/>
            <a:r>
              <a:rPr lang="en-US" sz="2400" dirty="0"/>
              <a:t>Per diem restrictions</a:t>
            </a:r>
          </a:p>
          <a:p>
            <a:pPr lvl="1"/>
            <a:r>
              <a:rPr lang="en-US" sz="2400" dirty="0"/>
              <a:t>The Legislative Council's ability to adopt policy on per diem and moving expenses.</a:t>
            </a:r>
          </a:p>
          <a:p>
            <a:pPr lvl="1"/>
            <a:r>
              <a:rPr lang="en-US" sz="2400" dirty="0"/>
              <a:t>Lobbyist restrictions on buying food and beverages for members or staff.</a:t>
            </a:r>
          </a:p>
          <a:p>
            <a:pPr lvl="1"/>
            <a:r>
              <a:rPr lang="en-US" sz="2400" dirty="0"/>
              <a:t>Gift restrictions to members </a:t>
            </a:r>
          </a:p>
          <a:p>
            <a:endParaRPr lang="en-US" dirty="0"/>
          </a:p>
        </p:txBody>
      </p:sp>
      <p:sp>
        <p:nvSpPr>
          <p:cNvPr id="4" name="Footer Placeholder 3">
            <a:extLst>
              <a:ext uri="{FF2B5EF4-FFF2-40B4-BE49-F238E27FC236}">
                <a16:creationId xmlns:a16="http://schemas.microsoft.com/office/drawing/2014/main" id="{497E93BF-6008-4FC6-B9F6-A7B0A5D420E7}"/>
              </a:ext>
            </a:extLst>
          </p:cNvPr>
          <p:cNvSpPr>
            <a:spLocks noGrp="1"/>
          </p:cNvSpPr>
          <p:nvPr>
            <p:ph type="ftr" sz="quarter" idx="11"/>
          </p:nvPr>
        </p:nvSpPr>
        <p:spPr/>
        <p:txBody>
          <a:bodyPr/>
          <a:lstStyle/>
          <a:p>
            <a:r>
              <a:rPr lang="en-US"/>
              <a:t>SB 89 Presentation - Prepared by Chad Hutchison, Senate Majority Office</a:t>
            </a:r>
            <a:endParaRPr lang="en-US" dirty="0"/>
          </a:p>
        </p:txBody>
      </p:sp>
      <p:sp>
        <p:nvSpPr>
          <p:cNvPr id="5" name="Slide Number Placeholder 4">
            <a:extLst>
              <a:ext uri="{FF2B5EF4-FFF2-40B4-BE49-F238E27FC236}">
                <a16:creationId xmlns:a16="http://schemas.microsoft.com/office/drawing/2014/main" id="{08CC668B-922D-4234-ADE2-A3348E5FC610}"/>
              </a:ext>
            </a:extLst>
          </p:cNvPr>
          <p:cNvSpPr>
            <a:spLocks noGrp="1"/>
          </p:cNvSpPr>
          <p:nvPr>
            <p:ph type="sldNum" sz="quarter" idx="12"/>
          </p:nvPr>
        </p:nvSpPr>
        <p:spPr/>
        <p:txBody>
          <a:bodyPr/>
          <a:lstStyle/>
          <a:p>
            <a:fld id="{D57F1E4F-1CFF-5643-939E-02111984F565}" type="slidenum">
              <a:rPr lang="en-US" smtClean="0"/>
              <a:t>3</a:t>
            </a:fld>
            <a:endParaRPr lang="en-US" dirty="0"/>
          </a:p>
        </p:txBody>
      </p:sp>
    </p:spTree>
    <p:extLst>
      <p:ext uri="{BB962C8B-B14F-4D97-AF65-F5344CB8AC3E}">
        <p14:creationId xmlns:p14="http://schemas.microsoft.com/office/powerpoint/2010/main" val="3700306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171A0C-99A8-498E-9F1F-86C734DB8FD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70BDA80-627C-422A-AFFD-B7F1DC0F773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 name="Title 1">
            <a:extLst>
              <a:ext uri="{FF2B5EF4-FFF2-40B4-BE49-F238E27FC236}">
                <a16:creationId xmlns:a16="http://schemas.microsoft.com/office/drawing/2014/main" id="{EF5B8D0F-D16D-4CB0-A35F-DC992D550CC8}"/>
              </a:ext>
            </a:extLst>
          </p:cNvPr>
          <p:cNvSpPr>
            <a:spLocks noGrp="1"/>
          </p:cNvSpPr>
          <p:nvPr>
            <p:ph type="title"/>
          </p:nvPr>
        </p:nvSpPr>
        <p:spPr>
          <a:xfrm>
            <a:off x="646111" y="690879"/>
            <a:ext cx="3682049" cy="5557519"/>
          </a:xfrm>
        </p:spPr>
        <p:txBody>
          <a:bodyPr anchor="ctr">
            <a:normAutofit/>
          </a:bodyPr>
          <a:lstStyle/>
          <a:p>
            <a:pPr algn="r"/>
            <a:r>
              <a:rPr lang="en-US" dirty="0">
                <a:solidFill>
                  <a:srgbClr val="FFFFFF"/>
                </a:solidFill>
              </a:rPr>
              <a:t>What this bill does:</a:t>
            </a:r>
            <a:br>
              <a:rPr lang="en-US" dirty="0">
                <a:solidFill>
                  <a:srgbClr val="FFFFFF"/>
                </a:solidFill>
              </a:rPr>
            </a:br>
            <a:endParaRPr lang="en-US" dirty="0">
              <a:solidFill>
                <a:srgbClr val="FFFFFF"/>
              </a:solidFill>
            </a:endParaRPr>
          </a:p>
        </p:txBody>
      </p:sp>
      <p:sp>
        <p:nvSpPr>
          <p:cNvPr id="3" name="Content Placeholder 2">
            <a:extLst>
              <a:ext uri="{FF2B5EF4-FFF2-40B4-BE49-F238E27FC236}">
                <a16:creationId xmlns:a16="http://schemas.microsoft.com/office/drawing/2014/main" id="{0CC4EC72-3919-4F04-9EED-2470B3581EA7}"/>
              </a:ext>
            </a:extLst>
          </p:cNvPr>
          <p:cNvSpPr>
            <a:spLocks noGrp="1"/>
          </p:cNvSpPr>
          <p:nvPr>
            <p:ph idx="1"/>
          </p:nvPr>
        </p:nvSpPr>
        <p:spPr>
          <a:xfrm>
            <a:off x="5078552" y="281758"/>
            <a:ext cx="4947854" cy="5557519"/>
          </a:xfrm>
        </p:spPr>
        <p:txBody>
          <a:bodyPr anchor="ctr">
            <a:normAutofit/>
          </a:bodyPr>
          <a:lstStyle/>
          <a:p>
            <a:pPr marL="0" indent="0">
              <a:buNone/>
            </a:pPr>
            <a:r>
              <a:rPr lang="en-US" sz="2800" dirty="0"/>
              <a:t>Simply resets the conflict provisions to the way they were prior to House Bill 44 (HB44)(2018).</a:t>
            </a:r>
          </a:p>
        </p:txBody>
      </p:sp>
      <p:sp>
        <p:nvSpPr>
          <p:cNvPr id="4" name="Footer Placeholder 3">
            <a:extLst>
              <a:ext uri="{FF2B5EF4-FFF2-40B4-BE49-F238E27FC236}">
                <a16:creationId xmlns:a16="http://schemas.microsoft.com/office/drawing/2014/main" id="{27C90AE6-9186-4368-9CC8-F5481CBBE1CE}"/>
              </a:ext>
            </a:extLst>
          </p:cNvPr>
          <p:cNvSpPr>
            <a:spLocks noGrp="1"/>
          </p:cNvSpPr>
          <p:nvPr>
            <p:ph type="ftr" sz="quarter" idx="11"/>
          </p:nvPr>
        </p:nvSpPr>
        <p:spPr>
          <a:xfrm>
            <a:off x="4882721" y="6095997"/>
            <a:ext cx="5822793" cy="466274"/>
          </a:xfrm>
        </p:spPr>
        <p:txBody>
          <a:bodyPr>
            <a:noAutofit/>
          </a:bodyPr>
          <a:lstStyle/>
          <a:p>
            <a:pPr>
              <a:lnSpc>
                <a:spcPct val="90000"/>
              </a:lnSpc>
              <a:spcAft>
                <a:spcPts val="600"/>
              </a:spcAft>
            </a:pPr>
            <a:r>
              <a:rPr lang="en-US" sz="1400"/>
              <a:t>SB 89 Presentation - Prepared by Chad Hutchison, Senate Majority Office</a:t>
            </a:r>
            <a:endParaRPr lang="en-US" sz="1400" dirty="0"/>
          </a:p>
        </p:txBody>
      </p:sp>
      <p:sp>
        <p:nvSpPr>
          <p:cNvPr id="5" name="Slide Number Placeholder 4">
            <a:extLst>
              <a:ext uri="{FF2B5EF4-FFF2-40B4-BE49-F238E27FC236}">
                <a16:creationId xmlns:a16="http://schemas.microsoft.com/office/drawing/2014/main" id="{398ACFDA-C6F4-43B0-B8B1-A85F0E304B48}"/>
              </a:ext>
            </a:extLst>
          </p:cNvPr>
          <p:cNvSpPr>
            <a:spLocks noGrp="1"/>
          </p:cNvSpPr>
          <p:nvPr>
            <p:ph type="sldNum" sz="quarter" idx="12"/>
          </p:nvPr>
        </p:nvSpPr>
        <p:spPr>
          <a:xfrm>
            <a:off x="10352540" y="295729"/>
            <a:ext cx="838199" cy="767687"/>
          </a:xfrm>
        </p:spPr>
        <p:txBody>
          <a:bodyPr>
            <a:normAutofit/>
          </a:bodyPr>
          <a:lstStyle/>
          <a:p>
            <a:pPr>
              <a:spcAft>
                <a:spcPts val="600"/>
              </a:spcAft>
            </a:pPr>
            <a:fld id="{D57F1E4F-1CFF-5643-939E-02111984F565}" type="slidenum">
              <a:rPr lang="en-US">
                <a:solidFill>
                  <a:srgbClr val="FFFFFF"/>
                </a:solidFill>
              </a:rPr>
              <a:pPr>
                <a:spcAft>
                  <a:spcPts val="600"/>
                </a:spcAft>
              </a:pPr>
              <a:t>4</a:t>
            </a:fld>
            <a:endParaRPr lang="en-US">
              <a:solidFill>
                <a:srgbClr val="FFFFFF"/>
              </a:solidFill>
            </a:endParaRPr>
          </a:p>
        </p:txBody>
      </p:sp>
    </p:spTree>
    <p:extLst>
      <p:ext uri="{BB962C8B-B14F-4D97-AF65-F5344CB8AC3E}">
        <p14:creationId xmlns:p14="http://schemas.microsoft.com/office/powerpoint/2010/main" val="2773931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53720-026D-4A9B-B495-336A91E51CF9}"/>
              </a:ext>
            </a:extLst>
          </p:cNvPr>
          <p:cNvSpPr>
            <a:spLocks noGrp="1"/>
          </p:cNvSpPr>
          <p:nvPr>
            <p:ph type="title"/>
          </p:nvPr>
        </p:nvSpPr>
        <p:spPr/>
        <p:txBody>
          <a:bodyPr/>
          <a:lstStyle/>
          <a:p>
            <a:r>
              <a:rPr lang="en-US" sz="3600" dirty="0"/>
              <a:t>Noteworthy:  How many Constitutional Issues Have Emerged Because of the </a:t>
            </a:r>
            <a:br>
              <a:rPr lang="en-US" sz="3600" dirty="0"/>
            </a:br>
            <a:r>
              <a:rPr lang="en-US" sz="3600" dirty="0"/>
              <a:t>Conflict Provisions of HB44 (2018)?</a:t>
            </a:r>
          </a:p>
        </p:txBody>
      </p:sp>
      <p:sp>
        <p:nvSpPr>
          <p:cNvPr id="3" name="Content Placeholder 2">
            <a:extLst>
              <a:ext uri="{FF2B5EF4-FFF2-40B4-BE49-F238E27FC236}">
                <a16:creationId xmlns:a16="http://schemas.microsoft.com/office/drawing/2014/main" id="{4D73CAD9-0F62-46C5-8DA5-1AED3B8DAB7A}"/>
              </a:ext>
            </a:extLst>
          </p:cNvPr>
          <p:cNvSpPr>
            <a:spLocks noGrp="1"/>
          </p:cNvSpPr>
          <p:nvPr>
            <p:ph idx="1"/>
          </p:nvPr>
        </p:nvSpPr>
        <p:spPr>
          <a:xfrm>
            <a:off x="1103312" y="2314575"/>
            <a:ext cx="8946541" cy="3933824"/>
          </a:xfrm>
        </p:spPr>
        <p:txBody>
          <a:bodyPr>
            <a:normAutofit fontScale="85000" lnSpcReduction="20000"/>
          </a:bodyPr>
          <a:lstStyle/>
          <a:p>
            <a:r>
              <a:rPr lang="en-US" dirty="0"/>
              <a:t>Alaska Constitution  - Article II – Legislature -  Diminishment of Core Legislative Functions and Representation</a:t>
            </a:r>
          </a:p>
          <a:p>
            <a:pPr lvl="1"/>
            <a:r>
              <a:rPr lang="en-US" dirty="0"/>
              <a:t>Example:  Successful miners can’t talk or meet (“official action”) about mining legislation in private.  In addition, the miner can’t carry legislation.  Successful commercial fishermen/women can’t talk about commercial fishing in private.  The fishermen/women can’t carry legislation.  </a:t>
            </a:r>
          </a:p>
          <a:p>
            <a:r>
              <a:rPr lang="en-US" dirty="0"/>
              <a:t>Federal Constitution - First Amendment – Fundamental Right </a:t>
            </a:r>
          </a:p>
          <a:p>
            <a:pPr lvl="1"/>
            <a:r>
              <a:rPr lang="en-US" dirty="0"/>
              <a:t>Freedom of Speech for legislator and constituents</a:t>
            </a:r>
          </a:p>
          <a:p>
            <a:pPr lvl="1"/>
            <a:r>
              <a:rPr lang="en-US" dirty="0"/>
              <a:t>Right to assemble</a:t>
            </a:r>
          </a:p>
          <a:p>
            <a:pPr lvl="1"/>
            <a:r>
              <a:rPr lang="en-US" dirty="0"/>
              <a:t>Right to petition the government for redress</a:t>
            </a:r>
          </a:p>
          <a:p>
            <a:r>
              <a:rPr lang="en-US" dirty="0"/>
              <a:t>Alaska Constitution – Article I, Sections 1, 5, &amp; 6</a:t>
            </a:r>
          </a:p>
          <a:p>
            <a:pPr lvl="1"/>
            <a:r>
              <a:rPr lang="en-US" dirty="0"/>
              <a:t>Article 1, Section 1 – “Equal Rights”</a:t>
            </a:r>
          </a:p>
          <a:p>
            <a:pPr lvl="1"/>
            <a:r>
              <a:rPr lang="en-US" dirty="0"/>
              <a:t>Article 1, Section 5 – “Freedom of Speech”</a:t>
            </a:r>
          </a:p>
          <a:p>
            <a:pPr lvl="1"/>
            <a:r>
              <a:rPr lang="en-US" dirty="0"/>
              <a:t>Article 1, Section 6 – “Freedom to Assemble and Petition” </a:t>
            </a:r>
          </a:p>
          <a:p>
            <a:pPr marL="0" indent="0">
              <a:buNone/>
            </a:pPr>
            <a:endParaRPr lang="en-US" dirty="0"/>
          </a:p>
        </p:txBody>
      </p:sp>
      <p:sp>
        <p:nvSpPr>
          <p:cNvPr id="4" name="Footer Placeholder 3">
            <a:extLst>
              <a:ext uri="{FF2B5EF4-FFF2-40B4-BE49-F238E27FC236}">
                <a16:creationId xmlns:a16="http://schemas.microsoft.com/office/drawing/2014/main" id="{20519B63-191F-478A-AFBE-5DC4FCC42D28}"/>
              </a:ext>
            </a:extLst>
          </p:cNvPr>
          <p:cNvSpPr>
            <a:spLocks noGrp="1"/>
          </p:cNvSpPr>
          <p:nvPr>
            <p:ph type="ftr" sz="quarter" idx="11"/>
          </p:nvPr>
        </p:nvSpPr>
        <p:spPr/>
        <p:txBody>
          <a:bodyPr/>
          <a:lstStyle/>
          <a:p>
            <a:r>
              <a:rPr lang="en-US"/>
              <a:t>SB 89 Presentation - Prepared by Chad Hutchison, Senate Majority Office</a:t>
            </a:r>
            <a:endParaRPr lang="en-US" dirty="0"/>
          </a:p>
        </p:txBody>
      </p:sp>
      <p:sp>
        <p:nvSpPr>
          <p:cNvPr id="5" name="Slide Number Placeholder 4">
            <a:extLst>
              <a:ext uri="{FF2B5EF4-FFF2-40B4-BE49-F238E27FC236}">
                <a16:creationId xmlns:a16="http://schemas.microsoft.com/office/drawing/2014/main" id="{6CA1DC67-BC7F-41C0-BD86-4C33EBD9DA91}"/>
              </a:ext>
            </a:extLst>
          </p:cNvPr>
          <p:cNvSpPr>
            <a:spLocks noGrp="1"/>
          </p:cNvSpPr>
          <p:nvPr>
            <p:ph type="sldNum" sz="quarter" idx="12"/>
          </p:nvPr>
        </p:nvSpPr>
        <p:spPr/>
        <p:txBody>
          <a:bodyPr/>
          <a:lstStyle/>
          <a:p>
            <a:fld id="{D57F1E4F-1CFF-5643-939E-02111984F565}" type="slidenum">
              <a:rPr lang="en-US" smtClean="0"/>
              <a:t>5</a:t>
            </a:fld>
            <a:endParaRPr lang="en-US" dirty="0"/>
          </a:p>
        </p:txBody>
      </p:sp>
      <p:pic>
        <p:nvPicPr>
          <p:cNvPr id="7" name="Picture 6">
            <a:extLst>
              <a:ext uri="{FF2B5EF4-FFF2-40B4-BE49-F238E27FC236}">
                <a16:creationId xmlns:a16="http://schemas.microsoft.com/office/drawing/2014/main" id="{DF7C9DD9-0061-47BD-98EA-56024535F3F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107059" y="4153846"/>
            <a:ext cx="3403625" cy="1701813"/>
          </a:xfrm>
          <a:prstGeom prst="rect">
            <a:avLst/>
          </a:prstGeom>
        </p:spPr>
      </p:pic>
    </p:spTree>
    <p:extLst>
      <p:ext uri="{BB962C8B-B14F-4D97-AF65-F5344CB8AC3E}">
        <p14:creationId xmlns:p14="http://schemas.microsoft.com/office/powerpoint/2010/main" val="2721662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D8266-7291-4F89-B9E4-E96B79958B3C}"/>
              </a:ext>
            </a:extLst>
          </p:cNvPr>
          <p:cNvSpPr>
            <a:spLocks noGrp="1"/>
          </p:cNvSpPr>
          <p:nvPr>
            <p:ph type="title"/>
          </p:nvPr>
        </p:nvSpPr>
        <p:spPr>
          <a:xfrm>
            <a:off x="646111" y="452718"/>
            <a:ext cx="9404723" cy="1400530"/>
          </a:xfrm>
        </p:spPr>
        <p:txBody>
          <a:bodyPr/>
          <a:lstStyle/>
          <a:p>
            <a:pPr lvl="0"/>
            <a:r>
              <a:rPr lang="en-US" dirty="0"/>
              <a:t>Section 1 amends AS 24.60.030(e).</a:t>
            </a:r>
            <a:endParaRPr lang="en-US" sz="4000" dirty="0"/>
          </a:p>
        </p:txBody>
      </p:sp>
      <p:sp>
        <p:nvSpPr>
          <p:cNvPr id="3" name="Content Placeholder 2">
            <a:extLst>
              <a:ext uri="{FF2B5EF4-FFF2-40B4-BE49-F238E27FC236}">
                <a16:creationId xmlns:a16="http://schemas.microsoft.com/office/drawing/2014/main" id="{BDC82C37-B8D5-4F8B-B7CC-E22557CA311D}"/>
              </a:ext>
            </a:extLst>
          </p:cNvPr>
          <p:cNvSpPr>
            <a:spLocks noGrp="1"/>
          </p:cNvSpPr>
          <p:nvPr>
            <p:ph idx="1"/>
          </p:nvPr>
        </p:nvSpPr>
        <p:spPr>
          <a:xfrm>
            <a:off x="1103312" y="1447800"/>
            <a:ext cx="8946541" cy="4800600"/>
          </a:xfrm>
        </p:spPr>
        <p:txBody>
          <a:bodyPr>
            <a:normAutofit lnSpcReduction="10000"/>
          </a:bodyPr>
          <a:lstStyle/>
          <a:p>
            <a:pPr lvl="1"/>
            <a:r>
              <a:rPr lang="en-US" u="sng" dirty="0"/>
              <a:t>How does it exist under HB 44 (2018)?  </a:t>
            </a:r>
            <a:endParaRPr lang="en-US" dirty="0"/>
          </a:p>
          <a:p>
            <a:pPr lvl="2"/>
            <a:r>
              <a:rPr lang="en-US" sz="1800" dirty="0"/>
              <a:t>Currently, a legislator can only take official action on an alleged “conflicted bill” in public discussion or debate (including in committee and on the floor).  </a:t>
            </a:r>
          </a:p>
          <a:p>
            <a:pPr lvl="2"/>
            <a:r>
              <a:rPr lang="en-US" sz="1800" dirty="0"/>
              <a:t>In addition, the legislator is “conflicted” if the subject matter is connected to the legislator (or the legislator’s immediate family) if the legislator (or the immediate family) made over $10,000 in the immediate 12-month period.</a:t>
            </a:r>
          </a:p>
          <a:p>
            <a:pPr lvl="2"/>
            <a:r>
              <a:rPr lang="en-US" sz="1800" dirty="0"/>
              <a:t>The practical result?</a:t>
            </a:r>
          </a:p>
          <a:p>
            <a:pPr lvl="3"/>
            <a:r>
              <a:rPr lang="en-US" sz="1800" dirty="0"/>
              <a:t>No private meetings about the “conflicted” subject matter.</a:t>
            </a:r>
          </a:p>
          <a:p>
            <a:pPr lvl="3"/>
            <a:r>
              <a:rPr lang="en-US" sz="1800" dirty="0"/>
              <a:t>A severe restriction on official action, in multiple forms (drafting of legislation, discussion, etc.)</a:t>
            </a:r>
          </a:p>
          <a:p>
            <a:pPr lvl="3"/>
            <a:r>
              <a:rPr lang="en-US" sz="1800" dirty="0"/>
              <a:t>A vast “net” of “conflict” because of the extension to the immediate family.</a:t>
            </a:r>
          </a:p>
          <a:p>
            <a:pPr lvl="2"/>
            <a:r>
              <a:rPr lang="en-US" sz="2000" dirty="0"/>
              <a:t>See Advisory Opinion 18 05 for more information. </a:t>
            </a:r>
          </a:p>
          <a:p>
            <a:endParaRPr lang="en-US" sz="2800" dirty="0"/>
          </a:p>
        </p:txBody>
      </p:sp>
      <p:sp>
        <p:nvSpPr>
          <p:cNvPr id="4" name="Footer Placeholder 3">
            <a:extLst>
              <a:ext uri="{FF2B5EF4-FFF2-40B4-BE49-F238E27FC236}">
                <a16:creationId xmlns:a16="http://schemas.microsoft.com/office/drawing/2014/main" id="{FF14CDF5-255F-4021-A583-EA609E7EF1DE}"/>
              </a:ext>
            </a:extLst>
          </p:cNvPr>
          <p:cNvSpPr>
            <a:spLocks noGrp="1"/>
          </p:cNvSpPr>
          <p:nvPr>
            <p:ph type="ftr" sz="quarter" idx="11"/>
          </p:nvPr>
        </p:nvSpPr>
        <p:spPr>
          <a:xfrm rot="5400000">
            <a:off x="8951573" y="3225297"/>
            <a:ext cx="3859795" cy="304801"/>
          </a:xfrm>
        </p:spPr>
        <p:txBody>
          <a:bodyPr/>
          <a:lstStyle/>
          <a:p>
            <a:r>
              <a:rPr lang="en-US"/>
              <a:t>SB 89 Presentation - Prepared by Chad Hutchison, Senate Majority Office</a:t>
            </a:r>
            <a:endParaRPr lang="en-US" dirty="0"/>
          </a:p>
        </p:txBody>
      </p:sp>
      <p:sp>
        <p:nvSpPr>
          <p:cNvPr id="5" name="Slide Number Placeholder 4">
            <a:extLst>
              <a:ext uri="{FF2B5EF4-FFF2-40B4-BE49-F238E27FC236}">
                <a16:creationId xmlns:a16="http://schemas.microsoft.com/office/drawing/2014/main" id="{DC2889BE-8EA2-4C72-9338-885F651AEDED}"/>
              </a:ext>
            </a:extLst>
          </p:cNvPr>
          <p:cNvSpPr>
            <a:spLocks noGrp="1"/>
          </p:cNvSpPr>
          <p:nvPr>
            <p:ph type="sldNum" sz="quarter" idx="12"/>
          </p:nvPr>
        </p:nvSpPr>
        <p:spPr>
          <a:xfrm>
            <a:off x="10352540" y="295729"/>
            <a:ext cx="838199" cy="767687"/>
          </a:xfrm>
        </p:spPr>
        <p:txBody>
          <a:bodyPr/>
          <a:lstStyle/>
          <a:p>
            <a:fld id="{D57F1E4F-1CFF-5643-939E-02111984F565}" type="slidenum">
              <a:rPr lang="en-US" smtClean="0"/>
              <a:t>6</a:t>
            </a:fld>
            <a:endParaRPr lang="en-US" dirty="0"/>
          </a:p>
        </p:txBody>
      </p:sp>
    </p:spTree>
    <p:extLst>
      <p:ext uri="{BB962C8B-B14F-4D97-AF65-F5344CB8AC3E}">
        <p14:creationId xmlns:p14="http://schemas.microsoft.com/office/powerpoint/2010/main" val="3024338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7834B-DD44-4418-872B-162E4FFA3F73}"/>
              </a:ext>
            </a:extLst>
          </p:cNvPr>
          <p:cNvSpPr>
            <a:spLocks noGrp="1"/>
          </p:cNvSpPr>
          <p:nvPr>
            <p:ph type="title"/>
          </p:nvPr>
        </p:nvSpPr>
        <p:spPr/>
        <p:txBody>
          <a:bodyPr/>
          <a:lstStyle/>
          <a:p>
            <a:r>
              <a:rPr lang="en-US" u="sng" dirty="0"/>
              <a:t>What are the proposed changes?</a:t>
            </a:r>
            <a:br>
              <a:rPr lang="en-US" sz="4000" dirty="0"/>
            </a:br>
            <a:endParaRPr lang="en-US" dirty="0"/>
          </a:p>
        </p:txBody>
      </p:sp>
      <p:sp>
        <p:nvSpPr>
          <p:cNvPr id="3" name="Content Placeholder 2">
            <a:extLst>
              <a:ext uri="{FF2B5EF4-FFF2-40B4-BE49-F238E27FC236}">
                <a16:creationId xmlns:a16="http://schemas.microsoft.com/office/drawing/2014/main" id="{5E91F544-4355-40FF-BEAB-D3749FE8B079}"/>
              </a:ext>
            </a:extLst>
          </p:cNvPr>
          <p:cNvSpPr>
            <a:spLocks noGrp="1"/>
          </p:cNvSpPr>
          <p:nvPr>
            <p:ph idx="1"/>
          </p:nvPr>
        </p:nvSpPr>
        <p:spPr>
          <a:xfrm>
            <a:off x="646111" y="1630131"/>
            <a:ext cx="8946541" cy="4195481"/>
          </a:xfrm>
        </p:spPr>
        <p:txBody>
          <a:bodyPr/>
          <a:lstStyle/>
          <a:p>
            <a:pPr lvl="2"/>
            <a:r>
              <a:rPr lang="en-US" sz="2000" dirty="0"/>
              <a:t>The language is returned to the language used before 2018, prior to the passage of HB 44.</a:t>
            </a:r>
          </a:p>
          <a:p>
            <a:pPr lvl="3"/>
            <a:r>
              <a:rPr lang="en-US" sz="2000" dirty="0"/>
              <a:t>This includes the following:</a:t>
            </a:r>
          </a:p>
          <a:p>
            <a:pPr lvl="4"/>
            <a:r>
              <a:rPr lang="en-US" sz="2000" dirty="0"/>
              <a:t>The language is returned to “unless required by the Uniform Rules of the Alaska State Legislature.”</a:t>
            </a:r>
          </a:p>
          <a:p>
            <a:pPr lvl="4"/>
            <a:r>
              <a:rPr lang="en-US" sz="2000" dirty="0"/>
              <a:t>Passages that restrict legislator advocacy to only narrow avenues of public discussion or debate are eliminated.</a:t>
            </a:r>
          </a:p>
          <a:p>
            <a:pPr lvl="4"/>
            <a:r>
              <a:rPr lang="en-US" sz="2000" dirty="0"/>
              <a:t>The language re: “immediate family” is eliminated.</a:t>
            </a:r>
          </a:p>
          <a:p>
            <a:pPr lvl="4"/>
            <a:r>
              <a:rPr lang="en-US" sz="2000" dirty="0"/>
              <a:t>The income threshold of “$10,000” for the “preceding 12-month period” is removed.</a:t>
            </a:r>
          </a:p>
          <a:p>
            <a:endParaRPr lang="en-US" dirty="0"/>
          </a:p>
        </p:txBody>
      </p:sp>
      <p:sp>
        <p:nvSpPr>
          <p:cNvPr id="4" name="Footer Placeholder 3">
            <a:extLst>
              <a:ext uri="{FF2B5EF4-FFF2-40B4-BE49-F238E27FC236}">
                <a16:creationId xmlns:a16="http://schemas.microsoft.com/office/drawing/2014/main" id="{50D06FEF-AF83-4F2E-9996-73FED923FB22}"/>
              </a:ext>
            </a:extLst>
          </p:cNvPr>
          <p:cNvSpPr>
            <a:spLocks noGrp="1"/>
          </p:cNvSpPr>
          <p:nvPr>
            <p:ph type="ftr" sz="quarter" idx="11"/>
          </p:nvPr>
        </p:nvSpPr>
        <p:spPr/>
        <p:txBody>
          <a:bodyPr/>
          <a:lstStyle/>
          <a:p>
            <a:r>
              <a:rPr lang="en-US"/>
              <a:t>SB 89 Presentation - Prepared by Chad Hutchison, Senate Majority Office</a:t>
            </a:r>
            <a:endParaRPr lang="en-US" dirty="0"/>
          </a:p>
        </p:txBody>
      </p:sp>
      <p:sp>
        <p:nvSpPr>
          <p:cNvPr id="5" name="Slide Number Placeholder 4">
            <a:extLst>
              <a:ext uri="{FF2B5EF4-FFF2-40B4-BE49-F238E27FC236}">
                <a16:creationId xmlns:a16="http://schemas.microsoft.com/office/drawing/2014/main" id="{A1106B82-94AE-411D-98B3-CA39A0E0D733}"/>
              </a:ext>
            </a:extLst>
          </p:cNvPr>
          <p:cNvSpPr>
            <a:spLocks noGrp="1"/>
          </p:cNvSpPr>
          <p:nvPr>
            <p:ph type="sldNum" sz="quarter" idx="12"/>
          </p:nvPr>
        </p:nvSpPr>
        <p:spPr/>
        <p:txBody>
          <a:bodyPr/>
          <a:lstStyle/>
          <a:p>
            <a:fld id="{D57F1E4F-1CFF-5643-939E-02111984F565}" type="slidenum">
              <a:rPr lang="en-US" smtClean="0"/>
              <a:t>7</a:t>
            </a:fld>
            <a:endParaRPr lang="en-US" dirty="0"/>
          </a:p>
        </p:txBody>
      </p:sp>
    </p:spTree>
    <p:extLst>
      <p:ext uri="{BB962C8B-B14F-4D97-AF65-F5344CB8AC3E}">
        <p14:creationId xmlns:p14="http://schemas.microsoft.com/office/powerpoint/2010/main" val="3167653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07399-6DFD-4110-BABE-E4785056A922}"/>
              </a:ext>
            </a:extLst>
          </p:cNvPr>
          <p:cNvSpPr>
            <a:spLocks noGrp="1"/>
          </p:cNvSpPr>
          <p:nvPr>
            <p:ph type="title"/>
          </p:nvPr>
        </p:nvSpPr>
        <p:spPr/>
        <p:txBody>
          <a:bodyPr/>
          <a:lstStyle/>
          <a:p>
            <a:r>
              <a:rPr lang="en-US" dirty="0"/>
              <a:t>Section 2 - Amends AS 24.60.030(g)</a:t>
            </a:r>
            <a:br>
              <a:rPr lang="en-US" sz="4000" dirty="0"/>
            </a:br>
            <a:endParaRPr lang="en-US" dirty="0"/>
          </a:p>
        </p:txBody>
      </p:sp>
      <p:sp>
        <p:nvSpPr>
          <p:cNvPr id="3" name="Content Placeholder 2">
            <a:extLst>
              <a:ext uri="{FF2B5EF4-FFF2-40B4-BE49-F238E27FC236}">
                <a16:creationId xmlns:a16="http://schemas.microsoft.com/office/drawing/2014/main" id="{17AA0BFC-BA7E-422C-B7C1-8BA9C1289256}"/>
              </a:ext>
            </a:extLst>
          </p:cNvPr>
          <p:cNvSpPr>
            <a:spLocks noGrp="1"/>
          </p:cNvSpPr>
          <p:nvPr>
            <p:ph idx="1"/>
          </p:nvPr>
        </p:nvSpPr>
        <p:spPr>
          <a:xfrm>
            <a:off x="1104293" y="1447800"/>
            <a:ext cx="8946541" cy="4957482"/>
          </a:xfrm>
        </p:spPr>
        <p:txBody>
          <a:bodyPr>
            <a:normAutofit fontScale="77500" lnSpcReduction="20000"/>
          </a:bodyPr>
          <a:lstStyle/>
          <a:p>
            <a:pPr lvl="1"/>
            <a:r>
              <a:rPr lang="en-US" sz="2600" u="sng" dirty="0"/>
              <a:t>How does it exist under HB 44 (2018)?  </a:t>
            </a:r>
            <a:endParaRPr lang="en-US" sz="2600" dirty="0"/>
          </a:p>
          <a:p>
            <a:pPr lvl="2"/>
            <a:r>
              <a:rPr lang="en-US" sz="2600" dirty="0"/>
              <a:t>Currently, conflicts (which are expanded) have to be declared in the committee process and the floor.</a:t>
            </a:r>
          </a:p>
          <a:p>
            <a:pPr lvl="2"/>
            <a:r>
              <a:rPr lang="en-US" sz="2600" dirty="0"/>
              <a:t>Conflicts are expanded to “financial interests” of a business, investment, real property, lease, or other enterprise.  There is an expansion to measuring the “interest” against “the general public.”</a:t>
            </a:r>
          </a:p>
          <a:p>
            <a:pPr lvl="2"/>
            <a:r>
              <a:rPr lang="en-US" sz="2600" dirty="0"/>
              <a:t>The practical result?</a:t>
            </a:r>
          </a:p>
          <a:p>
            <a:pPr lvl="3"/>
            <a:r>
              <a:rPr lang="en-US" sz="2600" dirty="0"/>
              <a:t>Discussion on relevant issues is severely restricted.  </a:t>
            </a:r>
          </a:p>
          <a:p>
            <a:pPr lvl="3"/>
            <a:r>
              <a:rPr lang="en-US" sz="2600" dirty="0"/>
              <a:t>Conflicts will have to be declared in the committee process.  If there is an alleged “conflict,” there are legitimate concerns about passing otherwise viable legislation from the committee because members would be barred from private discussion on certain topics. </a:t>
            </a:r>
          </a:p>
          <a:p>
            <a:pPr lvl="3"/>
            <a:r>
              <a:rPr lang="en-US" sz="2600" dirty="0"/>
              <a:t>A broadening of the “scope of conflict” cast a “wide net.”  </a:t>
            </a:r>
          </a:p>
          <a:p>
            <a:endParaRPr lang="en-US" dirty="0"/>
          </a:p>
        </p:txBody>
      </p:sp>
      <p:sp>
        <p:nvSpPr>
          <p:cNvPr id="4" name="Footer Placeholder 3">
            <a:extLst>
              <a:ext uri="{FF2B5EF4-FFF2-40B4-BE49-F238E27FC236}">
                <a16:creationId xmlns:a16="http://schemas.microsoft.com/office/drawing/2014/main" id="{5FA8606A-3C3F-4BF5-8152-664CB5BDE395}"/>
              </a:ext>
            </a:extLst>
          </p:cNvPr>
          <p:cNvSpPr>
            <a:spLocks noGrp="1"/>
          </p:cNvSpPr>
          <p:nvPr>
            <p:ph type="ftr" sz="quarter" idx="11"/>
          </p:nvPr>
        </p:nvSpPr>
        <p:spPr/>
        <p:txBody>
          <a:bodyPr/>
          <a:lstStyle/>
          <a:p>
            <a:r>
              <a:rPr lang="en-US"/>
              <a:t>SB 89 Presentation - Prepared by Chad Hutchison, Senate Majority Office</a:t>
            </a:r>
            <a:endParaRPr lang="en-US" dirty="0"/>
          </a:p>
        </p:txBody>
      </p:sp>
      <p:sp>
        <p:nvSpPr>
          <p:cNvPr id="5" name="Slide Number Placeholder 4">
            <a:extLst>
              <a:ext uri="{FF2B5EF4-FFF2-40B4-BE49-F238E27FC236}">
                <a16:creationId xmlns:a16="http://schemas.microsoft.com/office/drawing/2014/main" id="{8CF1DAF3-FC21-4FB1-AC34-E7E777E80FA4}"/>
              </a:ext>
            </a:extLst>
          </p:cNvPr>
          <p:cNvSpPr>
            <a:spLocks noGrp="1"/>
          </p:cNvSpPr>
          <p:nvPr>
            <p:ph type="sldNum" sz="quarter" idx="12"/>
          </p:nvPr>
        </p:nvSpPr>
        <p:spPr/>
        <p:txBody>
          <a:bodyPr/>
          <a:lstStyle/>
          <a:p>
            <a:fld id="{D57F1E4F-1CFF-5643-939E-02111984F565}" type="slidenum">
              <a:rPr lang="en-US" smtClean="0"/>
              <a:t>8</a:t>
            </a:fld>
            <a:endParaRPr lang="en-US" dirty="0"/>
          </a:p>
        </p:txBody>
      </p:sp>
    </p:spTree>
    <p:extLst>
      <p:ext uri="{BB962C8B-B14F-4D97-AF65-F5344CB8AC3E}">
        <p14:creationId xmlns:p14="http://schemas.microsoft.com/office/powerpoint/2010/main" val="3105633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03F6F-1CB4-435E-8AED-717D70BFD4CC}"/>
              </a:ext>
            </a:extLst>
          </p:cNvPr>
          <p:cNvSpPr>
            <a:spLocks noGrp="1"/>
          </p:cNvSpPr>
          <p:nvPr>
            <p:ph type="title"/>
          </p:nvPr>
        </p:nvSpPr>
        <p:spPr/>
        <p:txBody>
          <a:bodyPr/>
          <a:lstStyle/>
          <a:p>
            <a:r>
              <a:rPr lang="en-US" u="sng" dirty="0"/>
              <a:t>What are the proposed changes?</a:t>
            </a:r>
            <a:br>
              <a:rPr lang="en-US" sz="4000" dirty="0"/>
            </a:br>
            <a:endParaRPr lang="en-US" dirty="0"/>
          </a:p>
        </p:txBody>
      </p:sp>
      <p:sp>
        <p:nvSpPr>
          <p:cNvPr id="3" name="Content Placeholder 2">
            <a:extLst>
              <a:ext uri="{FF2B5EF4-FFF2-40B4-BE49-F238E27FC236}">
                <a16:creationId xmlns:a16="http://schemas.microsoft.com/office/drawing/2014/main" id="{50989384-7D24-4627-ADEF-B3F3F544AB5B}"/>
              </a:ext>
            </a:extLst>
          </p:cNvPr>
          <p:cNvSpPr>
            <a:spLocks noGrp="1"/>
          </p:cNvSpPr>
          <p:nvPr>
            <p:ph idx="1"/>
          </p:nvPr>
        </p:nvSpPr>
        <p:spPr>
          <a:xfrm>
            <a:off x="779462" y="1853248"/>
            <a:ext cx="8946541" cy="4195481"/>
          </a:xfrm>
        </p:spPr>
        <p:txBody>
          <a:bodyPr/>
          <a:lstStyle/>
          <a:p>
            <a:pPr lvl="2"/>
            <a:r>
              <a:rPr lang="en-US" sz="2800" dirty="0"/>
              <a:t>The “committee process” language is being removed.</a:t>
            </a:r>
          </a:p>
          <a:p>
            <a:pPr lvl="2"/>
            <a:r>
              <a:rPr lang="en-US" sz="2800" dirty="0"/>
              <a:t>“Financial interest” is being changed to back to “equity or ownership interest.”</a:t>
            </a:r>
          </a:p>
          <a:p>
            <a:pPr lvl="2"/>
            <a:r>
              <a:rPr lang="en-US" sz="2800" dirty="0"/>
              <a:t>“General public” is being returned to “substantial class of persons to which the legislator belongs as a member of a profession, occupation, industry, or region.” </a:t>
            </a:r>
            <a:endParaRPr lang="en-US" sz="2800" dirty="0">
              <a:solidFill>
                <a:srgbClr val="FF0000"/>
              </a:solidFill>
            </a:endParaRPr>
          </a:p>
          <a:p>
            <a:endParaRPr lang="en-US" dirty="0"/>
          </a:p>
        </p:txBody>
      </p:sp>
      <p:sp>
        <p:nvSpPr>
          <p:cNvPr id="4" name="Footer Placeholder 3">
            <a:extLst>
              <a:ext uri="{FF2B5EF4-FFF2-40B4-BE49-F238E27FC236}">
                <a16:creationId xmlns:a16="http://schemas.microsoft.com/office/drawing/2014/main" id="{7500A9B2-F46C-432E-B203-3817FBF92F3F}"/>
              </a:ext>
            </a:extLst>
          </p:cNvPr>
          <p:cNvSpPr>
            <a:spLocks noGrp="1"/>
          </p:cNvSpPr>
          <p:nvPr>
            <p:ph type="ftr" sz="quarter" idx="11"/>
          </p:nvPr>
        </p:nvSpPr>
        <p:spPr/>
        <p:txBody>
          <a:bodyPr/>
          <a:lstStyle/>
          <a:p>
            <a:r>
              <a:rPr lang="en-US"/>
              <a:t>SB 89 Presentation - Prepared by Chad Hutchison, Senate Majority Office</a:t>
            </a:r>
            <a:endParaRPr lang="en-US" dirty="0"/>
          </a:p>
        </p:txBody>
      </p:sp>
      <p:sp>
        <p:nvSpPr>
          <p:cNvPr id="5" name="Slide Number Placeholder 4">
            <a:extLst>
              <a:ext uri="{FF2B5EF4-FFF2-40B4-BE49-F238E27FC236}">
                <a16:creationId xmlns:a16="http://schemas.microsoft.com/office/drawing/2014/main" id="{6A739D06-AE9B-4D32-ABE2-6E1F2E9ABDC4}"/>
              </a:ext>
            </a:extLst>
          </p:cNvPr>
          <p:cNvSpPr>
            <a:spLocks noGrp="1"/>
          </p:cNvSpPr>
          <p:nvPr>
            <p:ph type="sldNum" sz="quarter" idx="12"/>
          </p:nvPr>
        </p:nvSpPr>
        <p:spPr/>
        <p:txBody>
          <a:bodyPr/>
          <a:lstStyle/>
          <a:p>
            <a:fld id="{D57F1E4F-1CFF-5643-939E-02111984F565}" type="slidenum">
              <a:rPr lang="en-US" smtClean="0"/>
              <a:t>9</a:t>
            </a:fld>
            <a:endParaRPr lang="en-US" dirty="0"/>
          </a:p>
        </p:txBody>
      </p:sp>
    </p:spTree>
    <p:extLst>
      <p:ext uri="{BB962C8B-B14F-4D97-AF65-F5344CB8AC3E}">
        <p14:creationId xmlns:p14="http://schemas.microsoft.com/office/powerpoint/2010/main" val="3762479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3909</TotalTime>
  <Words>1076</Words>
  <Application>Microsoft Office PowerPoint</Application>
  <PresentationFormat>Widescreen</PresentationFormat>
  <Paragraphs>100</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Century Gothic</vt:lpstr>
      <vt:lpstr>Wingdings 3</vt:lpstr>
      <vt:lpstr>Ion</vt:lpstr>
      <vt:lpstr>Senate Bill 89 - (SB 89) “An Act relating to the Legislative Ethics Act; and providing for an effective date.”</vt:lpstr>
      <vt:lpstr>To be clear:  This bill does not repeal the majority of the ethics legislation (House Bill 44)(2018) passed last year.</vt:lpstr>
      <vt:lpstr>The following remains intact: </vt:lpstr>
      <vt:lpstr>What this bill does: </vt:lpstr>
      <vt:lpstr>Noteworthy:  How many Constitutional Issues Have Emerged Because of the  Conflict Provisions of HB44 (2018)?</vt:lpstr>
      <vt:lpstr>Section 1 amends AS 24.60.030(e).</vt:lpstr>
      <vt:lpstr>What are the proposed changes? </vt:lpstr>
      <vt:lpstr>Section 2 - Amends AS 24.60.030(g) </vt:lpstr>
      <vt:lpstr>What are the proposed changes? </vt:lpstr>
      <vt:lpstr>Section 3 simply repeals AS 24.60.030(j)(2) and 24.60.990(a)(6). </vt:lpstr>
      <vt:lpstr>Section 3 - Continued</vt:lpstr>
      <vt:lpstr>Section 4 </vt:lpstr>
      <vt:lpstr>This clarification attempts to find the right balance.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Chad Hutchison</dc:creator>
  <cp:lastModifiedBy>Chad Hutchison</cp:lastModifiedBy>
  <cp:revision>83</cp:revision>
  <cp:lastPrinted>2019-03-14T18:01:15Z</cp:lastPrinted>
  <dcterms:created xsi:type="dcterms:W3CDTF">2018-01-16T23:48:08Z</dcterms:created>
  <dcterms:modified xsi:type="dcterms:W3CDTF">2019-03-14T18:03:00Z</dcterms:modified>
</cp:coreProperties>
</file>