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1" r:id="rId2"/>
  </p:sldMasterIdLst>
  <p:notesMasterIdLst>
    <p:notesMasterId r:id="rId18"/>
  </p:notesMasterIdLst>
  <p:handoutMasterIdLst>
    <p:handoutMasterId r:id="rId19"/>
  </p:handoutMasterIdLst>
  <p:sldIdLst>
    <p:sldId id="729" r:id="rId3"/>
    <p:sldId id="749" r:id="rId4"/>
    <p:sldId id="744" r:id="rId5"/>
    <p:sldId id="754" r:id="rId6"/>
    <p:sldId id="745" r:id="rId7"/>
    <p:sldId id="746" r:id="rId8"/>
    <p:sldId id="747" r:id="rId9"/>
    <p:sldId id="748" r:id="rId10"/>
    <p:sldId id="756" r:id="rId11"/>
    <p:sldId id="752" r:id="rId12"/>
    <p:sldId id="757" r:id="rId13"/>
    <p:sldId id="758" r:id="rId14"/>
    <p:sldId id="751" r:id="rId15"/>
    <p:sldId id="750" r:id="rId16"/>
    <p:sldId id="730" r:id="rId17"/>
  </p:sldIdLst>
  <p:sldSz cx="9144000" cy="6858000" type="screen4x3"/>
  <p:notesSz cx="7023100" cy="9309100"/>
  <p:defaultTextStyle>
    <a:defPPr>
      <a:defRPr lang="en-US"/>
    </a:defPPr>
    <a:lvl1pPr algn="l" rtl="0" fontAlgn="base">
      <a:spcBef>
        <a:spcPct val="20000"/>
      </a:spcBef>
      <a:spcAft>
        <a:spcPct val="0"/>
      </a:spcAft>
      <a:buClr>
        <a:schemeClr val="bg1"/>
      </a:buClr>
      <a:buSzPct val="100000"/>
      <a:buFont typeface="Wingdings" pitchFamily="2" charset="2"/>
      <a:buChar char="•"/>
      <a:defRPr b="1" kern="1200">
        <a:solidFill>
          <a:schemeClr val="tx1"/>
        </a:solidFill>
        <a:latin typeface="Arial" charset="0"/>
        <a:ea typeface="+mn-ea"/>
        <a:cs typeface="+mn-cs"/>
      </a:defRPr>
    </a:lvl1pPr>
    <a:lvl2pPr marL="457200" algn="l" rtl="0" fontAlgn="base">
      <a:spcBef>
        <a:spcPct val="20000"/>
      </a:spcBef>
      <a:spcAft>
        <a:spcPct val="0"/>
      </a:spcAft>
      <a:buClr>
        <a:schemeClr val="bg1"/>
      </a:buClr>
      <a:buSzPct val="100000"/>
      <a:buFont typeface="Wingdings" pitchFamily="2" charset="2"/>
      <a:buChar char="•"/>
      <a:defRPr b="1" kern="1200">
        <a:solidFill>
          <a:schemeClr val="tx1"/>
        </a:solidFill>
        <a:latin typeface="Arial" charset="0"/>
        <a:ea typeface="+mn-ea"/>
        <a:cs typeface="+mn-cs"/>
      </a:defRPr>
    </a:lvl2pPr>
    <a:lvl3pPr marL="914400" algn="l" rtl="0" fontAlgn="base">
      <a:spcBef>
        <a:spcPct val="20000"/>
      </a:spcBef>
      <a:spcAft>
        <a:spcPct val="0"/>
      </a:spcAft>
      <a:buClr>
        <a:schemeClr val="bg1"/>
      </a:buClr>
      <a:buSzPct val="100000"/>
      <a:buFont typeface="Wingdings" pitchFamily="2" charset="2"/>
      <a:buChar char="•"/>
      <a:defRPr b="1" kern="1200">
        <a:solidFill>
          <a:schemeClr val="tx1"/>
        </a:solidFill>
        <a:latin typeface="Arial" charset="0"/>
        <a:ea typeface="+mn-ea"/>
        <a:cs typeface="+mn-cs"/>
      </a:defRPr>
    </a:lvl3pPr>
    <a:lvl4pPr marL="1371600" algn="l" rtl="0" fontAlgn="base">
      <a:spcBef>
        <a:spcPct val="20000"/>
      </a:spcBef>
      <a:spcAft>
        <a:spcPct val="0"/>
      </a:spcAft>
      <a:buClr>
        <a:schemeClr val="bg1"/>
      </a:buClr>
      <a:buSzPct val="100000"/>
      <a:buFont typeface="Wingdings" pitchFamily="2" charset="2"/>
      <a:buChar char="•"/>
      <a:defRPr b="1" kern="1200">
        <a:solidFill>
          <a:schemeClr val="tx1"/>
        </a:solidFill>
        <a:latin typeface="Arial" charset="0"/>
        <a:ea typeface="+mn-ea"/>
        <a:cs typeface="+mn-cs"/>
      </a:defRPr>
    </a:lvl4pPr>
    <a:lvl5pPr marL="1828800" algn="l" rtl="0" fontAlgn="base">
      <a:spcBef>
        <a:spcPct val="20000"/>
      </a:spcBef>
      <a:spcAft>
        <a:spcPct val="0"/>
      </a:spcAft>
      <a:buClr>
        <a:schemeClr val="bg1"/>
      </a:buClr>
      <a:buSzPct val="100000"/>
      <a:buFont typeface="Wingdings" pitchFamily="2" charset="2"/>
      <a:buChar char="•"/>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354">
          <p15:clr>
            <a:srgbClr val="A4A3A4"/>
          </p15:clr>
        </p15:guide>
        <p15:guide id="2" orient="horz" pos="864">
          <p15:clr>
            <a:srgbClr val="A4A3A4"/>
          </p15:clr>
        </p15:guide>
        <p15:guide id="3" orient="horz" pos="2256">
          <p15:clr>
            <a:srgbClr val="A4A3A4"/>
          </p15:clr>
        </p15:guide>
        <p15:guide id="4" orient="horz" pos="2496">
          <p15:clr>
            <a:srgbClr val="A4A3A4"/>
          </p15:clr>
        </p15:guide>
        <p15:guide id="5" orient="horz" pos="672">
          <p15:clr>
            <a:srgbClr val="A4A3A4"/>
          </p15:clr>
        </p15:guide>
        <p15:guide id="6" pos="2742">
          <p15:clr>
            <a:srgbClr val="A4A3A4"/>
          </p15:clr>
        </p15:guide>
        <p15:guide id="7" pos="240">
          <p15:clr>
            <a:srgbClr val="A4A3A4"/>
          </p15:clr>
        </p15:guide>
        <p15:guide id="8" pos="5424">
          <p15:clr>
            <a:srgbClr val="A4A3A4"/>
          </p15:clr>
        </p15:guide>
        <p15:guide id="9" pos="2914">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lliam D. Bishop" initials="WDB" lastIdx="2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25"/>
    <a:srgbClr val="5982D5"/>
    <a:srgbClr val="FF0066"/>
    <a:srgbClr val="0099CC"/>
    <a:srgbClr val="005370"/>
    <a:srgbClr val="460000"/>
    <a:srgbClr val="05227D"/>
    <a:srgbClr val="FFCCCC"/>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91" autoAdjust="0"/>
    <p:restoredTop sz="93428" autoAdjust="0"/>
  </p:normalViewPr>
  <p:slideViewPr>
    <p:cSldViewPr>
      <p:cViewPr varScale="1">
        <p:scale>
          <a:sx n="102" d="100"/>
          <a:sy n="102" d="100"/>
        </p:scale>
        <p:origin x="318" y="96"/>
      </p:cViewPr>
      <p:guideLst>
        <p:guide orient="horz" pos="2354"/>
        <p:guide orient="horz" pos="864"/>
        <p:guide orient="horz" pos="2256"/>
        <p:guide orient="horz" pos="2496"/>
        <p:guide orient="horz" pos="672"/>
        <p:guide pos="2742"/>
        <p:guide pos="240"/>
        <p:guide pos="5424"/>
        <p:guide pos="2914"/>
      </p:guideLst>
    </p:cSldViewPr>
  </p:slideViewPr>
  <p:notesTextViewPr>
    <p:cViewPr>
      <p:scale>
        <a:sx n="3" d="2"/>
        <a:sy n="3" d="2"/>
      </p:scale>
      <p:origin x="0" y="0"/>
    </p:cViewPr>
  </p:notesTextViewPr>
  <p:sorterViewPr>
    <p:cViewPr varScale="1">
      <p:scale>
        <a:sx n="100" d="100"/>
        <a:sy n="100" d="100"/>
      </p:scale>
      <p:origin x="0" y="0"/>
    </p:cViewPr>
  </p:sorterViewPr>
  <p:notesViewPr>
    <p:cSldViewPr>
      <p:cViewPr>
        <p:scale>
          <a:sx n="50" d="100"/>
          <a:sy n="50" d="100"/>
        </p:scale>
        <p:origin x="4602" y="127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a:p>
        </p:txBody>
      </p:sp>
      <p:sp>
        <p:nvSpPr>
          <p:cNvPr id="3" name="Date Placeholder 2"/>
          <p:cNvSpPr>
            <a:spLocks noGrp="1"/>
          </p:cNvSpPr>
          <p:nvPr>
            <p:ph type="dt" sz="quarter" idx="1"/>
          </p:nvPr>
        </p:nvSpPr>
        <p:spPr>
          <a:xfrm>
            <a:off x="3977531" y="0"/>
            <a:ext cx="3043979" cy="465773"/>
          </a:xfrm>
          <a:prstGeom prst="rect">
            <a:avLst/>
          </a:prstGeom>
        </p:spPr>
        <p:txBody>
          <a:bodyPr vert="horz" lIns="91577" tIns="45789" rIns="91577" bIns="45789" rtlCol="0"/>
          <a:lstStyle>
            <a:lvl1pPr algn="r">
              <a:defRPr sz="1200"/>
            </a:lvl1pPr>
          </a:lstStyle>
          <a:p>
            <a:fld id="{2B952953-98A0-422F-B9C1-F263BF6876A8}" type="datetimeFigureOut">
              <a:rPr lang="en-US" smtClean="0"/>
              <a:t>1/25/2016</a:t>
            </a:fld>
            <a:endParaRPr lang="en-US"/>
          </a:p>
        </p:txBody>
      </p:sp>
      <p:sp>
        <p:nvSpPr>
          <p:cNvPr id="4" name="Footer Placeholder 3"/>
          <p:cNvSpPr>
            <a:spLocks noGrp="1"/>
          </p:cNvSpPr>
          <p:nvPr>
            <p:ph type="ftr" sz="quarter" idx="2"/>
          </p:nvPr>
        </p:nvSpPr>
        <p:spPr>
          <a:xfrm>
            <a:off x="1" y="8841738"/>
            <a:ext cx="3043979" cy="465773"/>
          </a:xfrm>
          <a:prstGeom prst="rect">
            <a:avLst/>
          </a:prstGeom>
        </p:spPr>
        <p:txBody>
          <a:bodyPr vert="horz" lIns="91577" tIns="45789" rIns="91577" bIns="45789" rtlCol="0" anchor="b"/>
          <a:lstStyle>
            <a:lvl1pPr algn="l">
              <a:defRPr sz="1200"/>
            </a:lvl1pPr>
          </a:lstStyle>
          <a:p>
            <a:endParaRPr lang="en-US"/>
          </a:p>
        </p:txBody>
      </p:sp>
      <p:sp>
        <p:nvSpPr>
          <p:cNvPr id="5" name="Slide Number Placeholder 4"/>
          <p:cNvSpPr>
            <a:spLocks noGrp="1"/>
          </p:cNvSpPr>
          <p:nvPr>
            <p:ph type="sldNum" sz="quarter" idx="3"/>
          </p:nvPr>
        </p:nvSpPr>
        <p:spPr>
          <a:xfrm>
            <a:off x="3977531" y="8841738"/>
            <a:ext cx="3043979" cy="465773"/>
          </a:xfrm>
          <a:prstGeom prst="rect">
            <a:avLst/>
          </a:prstGeom>
        </p:spPr>
        <p:txBody>
          <a:bodyPr vert="horz" lIns="91577" tIns="45789" rIns="91577" bIns="45789" rtlCol="0" anchor="b"/>
          <a:lstStyle>
            <a:lvl1pPr algn="r">
              <a:defRPr sz="1200"/>
            </a:lvl1pPr>
          </a:lstStyle>
          <a:p>
            <a:fld id="{734D667E-89A9-4BED-BE3D-FE2C17AA9552}" type="slidenum">
              <a:rPr lang="en-US" smtClean="0"/>
              <a:t>‹#›</a:t>
            </a:fld>
            <a:endParaRPr lang="en-US"/>
          </a:p>
        </p:txBody>
      </p:sp>
    </p:spTree>
    <p:extLst>
      <p:ext uri="{BB962C8B-B14F-4D97-AF65-F5344CB8AC3E}">
        <p14:creationId xmlns:p14="http://schemas.microsoft.com/office/powerpoint/2010/main" val="36087391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2"/>
            <a:ext cx="3043649" cy="464839"/>
          </a:xfrm>
          <a:prstGeom prst="rect">
            <a:avLst/>
          </a:prstGeom>
          <a:noFill/>
          <a:ln w="9525">
            <a:noFill/>
            <a:miter lim="800000"/>
            <a:headEnd/>
            <a:tailEnd/>
          </a:ln>
          <a:effectLst/>
        </p:spPr>
        <p:txBody>
          <a:bodyPr vert="horz" wrap="square" lIns="93307" tIns="46654" rIns="93307" bIns="46654" numCol="1" anchor="t" anchorCtr="0" compatLnSpc="1">
            <a:prstTxWarp prst="textNoShape">
              <a:avLst/>
            </a:prstTxWarp>
          </a:bodyPr>
          <a:lstStyle>
            <a:lvl1pPr defTabSz="933203">
              <a:spcBef>
                <a:spcPct val="0"/>
              </a:spcBef>
              <a:buClrTx/>
              <a:buSzTx/>
              <a:buFontTx/>
              <a:buNone/>
              <a:defRPr sz="1300" b="0">
                <a:latin typeface="Arial" pitchFamily="34" charset="0"/>
              </a:defRPr>
            </a:lvl1pPr>
          </a:lstStyle>
          <a:p>
            <a:pPr>
              <a:defRPr/>
            </a:pPr>
            <a:endParaRPr lang="en-US"/>
          </a:p>
        </p:txBody>
      </p:sp>
      <p:sp>
        <p:nvSpPr>
          <p:cNvPr id="15363" name="Rectangle 3"/>
          <p:cNvSpPr>
            <a:spLocks noGrp="1" noChangeArrowheads="1"/>
          </p:cNvSpPr>
          <p:nvPr>
            <p:ph type="dt" idx="1"/>
          </p:nvPr>
        </p:nvSpPr>
        <p:spPr bwMode="auto">
          <a:xfrm>
            <a:off x="3977928" y="2"/>
            <a:ext cx="3043649" cy="464839"/>
          </a:xfrm>
          <a:prstGeom prst="rect">
            <a:avLst/>
          </a:prstGeom>
          <a:noFill/>
          <a:ln w="9525">
            <a:noFill/>
            <a:miter lim="800000"/>
            <a:headEnd/>
            <a:tailEnd/>
          </a:ln>
          <a:effectLst/>
        </p:spPr>
        <p:txBody>
          <a:bodyPr vert="horz" wrap="square" lIns="93307" tIns="46654" rIns="93307" bIns="46654" numCol="1" anchor="t" anchorCtr="0" compatLnSpc="1">
            <a:prstTxWarp prst="textNoShape">
              <a:avLst/>
            </a:prstTxWarp>
          </a:bodyPr>
          <a:lstStyle>
            <a:lvl1pPr algn="r" defTabSz="933203">
              <a:spcBef>
                <a:spcPct val="0"/>
              </a:spcBef>
              <a:buClrTx/>
              <a:buSzTx/>
              <a:buFontTx/>
              <a:buNone/>
              <a:defRPr sz="1300" b="0">
                <a:latin typeface="Arial" pitchFamily="34"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84275" y="700088"/>
            <a:ext cx="4654550" cy="34909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p:cNvSpPr>
            <a:spLocks noGrp="1" noChangeArrowheads="1"/>
          </p:cNvSpPr>
          <p:nvPr>
            <p:ph type="body" sz="quarter" idx="3"/>
          </p:nvPr>
        </p:nvSpPr>
        <p:spPr bwMode="auto">
          <a:xfrm>
            <a:off x="702616" y="4422132"/>
            <a:ext cx="5617870" cy="4188171"/>
          </a:xfrm>
          <a:prstGeom prst="rect">
            <a:avLst/>
          </a:prstGeom>
          <a:noFill/>
          <a:ln w="9525">
            <a:noFill/>
            <a:miter lim="800000"/>
            <a:headEnd/>
            <a:tailEnd/>
          </a:ln>
          <a:effectLst/>
        </p:spPr>
        <p:txBody>
          <a:bodyPr vert="horz" wrap="square" lIns="93307" tIns="46654" rIns="93307" bIns="4665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842723"/>
            <a:ext cx="3043649" cy="464839"/>
          </a:xfrm>
          <a:prstGeom prst="rect">
            <a:avLst/>
          </a:prstGeom>
          <a:noFill/>
          <a:ln w="9525">
            <a:noFill/>
            <a:miter lim="800000"/>
            <a:headEnd/>
            <a:tailEnd/>
          </a:ln>
          <a:effectLst/>
        </p:spPr>
        <p:txBody>
          <a:bodyPr vert="horz" wrap="square" lIns="93307" tIns="46654" rIns="93307" bIns="46654" numCol="1" anchor="b" anchorCtr="0" compatLnSpc="1">
            <a:prstTxWarp prst="textNoShape">
              <a:avLst/>
            </a:prstTxWarp>
          </a:bodyPr>
          <a:lstStyle>
            <a:lvl1pPr defTabSz="933203">
              <a:spcBef>
                <a:spcPct val="0"/>
              </a:spcBef>
              <a:buClrTx/>
              <a:buSzTx/>
              <a:buFontTx/>
              <a:buNone/>
              <a:defRPr sz="1300" b="0">
                <a:latin typeface="Arial" pitchFamily="34" charset="0"/>
              </a:defRPr>
            </a:lvl1pPr>
          </a:lstStyle>
          <a:p>
            <a:pPr>
              <a:defRPr/>
            </a:pPr>
            <a:endParaRPr lang="en-US"/>
          </a:p>
        </p:txBody>
      </p:sp>
      <p:sp>
        <p:nvSpPr>
          <p:cNvPr id="15367" name="Rectangle 7"/>
          <p:cNvSpPr>
            <a:spLocks noGrp="1" noChangeArrowheads="1"/>
          </p:cNvSpPr>
          <p:nvPr>
            <p:ph type="sldNum" sz="quarter" idx="5"/>
          </p:nvPr>
        </p:nvSpPr>
        <p:spPr bwMode="auto">
          <a:xfrm>
            <a:off x="3977928" y="8842723"/>
            <a:ext cx="3043649" cy="464839"/>
          </a:xfrm>
          <a:prstGeom prst="rect">
            <a:avLst/>
          </a:prstGeom>
          <a:noFill/>
          <a:ln w="9525">
            <a:noFill/>
            <a:miter lim="800000"/>
            <a:headEnd/>
            <a:tailEnd/>
          </a:ln>
          <a:effectLst/>
        </p:spPr>
        <p:txBody>
          <a:bodyPr vert="horz" wrap="square" lIns="93307" tIns="46654" rIns="93307" bIns="46654" numCol="1" anchor="b" anchorCtr="0" compatLnSpc="1">
            <a:prstTxWarp prst="textNoShape">
              <a:avLst/>
            </a:prstTxWarp>
          </a:bodyPr>
          <a:lstStyle>
            <a:lvl1pPr algn="r" defTabSz="933203">
              <a:spcBef>
                <a:spcPct val="0"/>
              </a:spcBef>
              <a:buClrTx/>
              <a:buSzTx/>
              <a:buFontTx/>
              <a:buNone/>
              <a:defRPr sz="1300" b="0">
                <a:latin typeface="Arial" pitchFamily="34" charset="0"/>
              </a:defRPr>
            </a:lvl1pPr>
          </a:lstStyle>
          <a:p>
            <a:pPr>
              <a:defRPr/>
            </a:pPr>
            <a:fld id="{BB723041-4675-4CEA-9B32-33CBDE95F2A0}" type="slidenum">
              <a:rPr lang="en-US"/>
              <a:pPr>
                <a:defRPr/>
              </a:pPr>
              <a:t>‹#›</a:t>
            </a:fld>
            <a:endParaRPr lang="en-US"/>
          </a:p>
        </p:txBody>
      </p:sp>
    </p:spTree>
    <p:extLst>
      <p:ext uri="{BB962C8B-B14F-4D97-AF65-F5344CB8AC3E}">
        <p14:creationId xmlns:p14="http://schemas.microsoft.com/office/powerpoint/2010/main" val="30868984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2</a:t>
            </a:fld>
            <a:endParaRPr lang="en-US"/>
          </a:p>
        </p:txBody>
      </p:sp>
    </p:spTree>
    <p:extLst>
      <p:ext uri="{BB962C8B-B14F-4D97-AF65-F5344CB8AC3E}">
        <p14:creationId xmlns:p14="http://schemas.microsoft.com/office/powerpoint/2010/main" val="3500019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11</a:t>
            </a:fld>
            <a:endParaRPr lang="en-US"/>
          </a:p>
        </p:txBody>
      </p:sp>
    </p:spTree>
    <p:extLst>
      <p:ext uri="{BB962C8B-B14F-4D97-AF65-F5344CB8AC3E}">
        <p14:creationId xmlns:p14="http://schemas.microsoft.com/office/powerpoint/2010/main" val="286464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12</a:t>
            </a:fld>
            <a:endParaRPr lang="en-US"/>
          </a:p>
        </p:txBody>
      </p:sp>
    </p:spTree>
    <p:extLst>
      <p:ext uri="{BB962C8B-B14F-4D97-AF65-F5344CB8AC3E}">
        <p14:creationId xmlns:p14="http://schemas.microsoft.com/office/powerpoint/2010/main" val="773439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13</a:t>
            </a:fld>
            <a:endParaRPr lang="en-US"/>
          </a:p>
        </p:txBody>
      </p:sp>
    </p:spTree>
    <p:extLst>
      <p:ext uri="{BB962C8B-B14F-4D97-AF65-F5344CB8AC3E}">
        <p14:creationId xmlns:p14="http://schemas.microsoft.com/office/powerpoint/2010/main" val="3229985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14</a:t>
            </a:fld>
            <a:endParaRPr lang="en-US"/>
          </a:p>
        </p:txBody>
      </p:sp>
    </p:spTree>
    <p:extLst>
      <p:ext uri="{BB962C8B-B14F-4D97-AF65-F5344CB8AC3E}">
        <p14:creationId xmlns:p14="http://schemas.microsoft.com/office/powerpoint/2010/main" val="245343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15</a:t>
            </a:fld>
            <a:endParaRPr lang="en-US"/>
          </a:p>
        </p:txBody>
      </p:sp>
    </p:spTree>
    <p:extLst>
      <p:ext uri="{BB962C8B-B14F-4D97-AF65-F5344CB8AC3E}">
        <p14:creationId xmlns:p14="http://schemas.microsoft.com/office/powerpoint/2010/main" val="2511508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3</a:t>
            </a:fld>
            <a:endParaRPr lang="en-US"/>
          </a:p>
        </p:txBody>
      </p:sp>
    </p:spTree>
    <p:extLst>
      <p:ext uri="{BB962C8B-B14F-4D97-AF65-F5344CB8AC3E}">
        <p14:creationId xmlns:p14="http://schemas.microsoft.com/office/powerpoint/2010/main" val="26223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4</a:t>
            </a:fld>
            <a:endParaRPr lang="en-US"/>
          </a:p>
        </p:txBody>
      </p:sp>
    </p:spTree>
    <p:extLst>
      <p:ext uri="{BB962C8B-B14F-4D97-AF65-F5344CB8AC3E}">
        <p14:creationId xmlns:p14="http://schemas.microsoft.com/office/powerpoint/2010/main" val="1936935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5</a:t>
            </a:fld>
            <a:endParaRPr lang="en-US"/>
          </a:p>
        </p:txBody>
      </p:sp>
    </p:spTree>
    <p:extLst>
      <p:ext uri="{BB962C8B-B14F-4D97-AF65-F5344CB8AC3E}">
        <p14:creationId xmlns:p14="http://schemas.microsoft.com/office/powerpoint/2010/main" val="1587647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Average (</a:t>
            </a:r>
            <a:r>
              <a:rPr lang="en-US" dirty="0" err="1" smtClean="0"/>
              <a:t>unweighted</a:t>
            </a:r>
            <a:r>
              <a:rPr lang="en-US" dirty="0" smtClean="0"/>
              <a:t>): 20.17 cents for highway</a:t>
            </a:r>
            <a:r>
              <a:rPr lang="en-US" baseline="0" dirty="0" smtClean="0"/>
              <a:t>.  </a:t>
            </a:r>
            <a:r>
              <a:rPr lang="en-US" dirty="0" smtClean="0"/>
              <a:t>Some other states, such as Washington, also offer lower rates for marine fuel (in Washington this takes the form of a refund for which boaters must apply).  No comprehensive</a:t>
            </a:r>
            <a:r>
              <a:rPr lang="en-US" baseline="0" dirty="0" smtClean="0"/>
              <a:t> list of marine fuel rates in all states.</a:t>
            </a:r>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6</a:t>
            </a:fld>
            <a:endParaRPr lang="en-US"/>
          </a:p>
        </p:txBody>
      </p:sp>
    </p:spTree>
    <p:extLst>
      <p:ext uri="{BB962C8B-B14F-4D97-AF65-F5344CB8AC3E}">
        <p14:creationId xmlns:p14="http://schemas.microsoft.com/office/powerpoint/2010/main" val="1617910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7</a:t>
            </a:fld>
            <a:endParaRPr lang="en-US"/>
          </a:p>
        </p:txBody>
      </p:sp>
    </p:spTree>
    <p:extLst>
      <p:ext uri="{BB962C8B-B14F-4D97-AF65-F5344CB8AC3E}">
        <p14:creationId xmlns:p14="http://schemas.microsoft.com/office/powerpoint/2010/main" val="2896884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8</a:t>
            </a:fld>
            <a:endParaRPr lang="en-US"/>
          </a:p>
        </p:txBody>
      </p:sp>
    </p:spTree>
    <p:extLst>
      <p:ext uri="{BB962C8B-B14F-4D97-AF65-F5344CB8AC3E}">
        <p14:creationId xmlns:p14="http://schemas.microsoft.com/office/powerpoint/2010/main" val="93079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9</a:t>
            </a:fld>
            <a:endParaRPr lang="en-US"/>
          </a:p>
        </p:txBody>
      </p:sp>
    </p:spTree>
    <p:extLst>
      <p:ext uri="{BB962C8B-B14F-4D97-AF65-F5344CB8AC3E}">
        <p14:creationId xmlns:p14="http://schemas.microsoft.com/office/powerpoint/2010/main" val="4023207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B723041-4675-4CEA-9B32-33CBDE95F2A0}" type="slidenum">
              <a:rPr lang="en-US" smtClean="0"/>
              <a:pPr>
                <a:defRPr/>
              </a:pPr>
              <a:t>10</a:t>
            </a:fld>
            <a:endParaRPr lang="en-US"/>
          </a:p>
        </p:txBody>
      </p:sp>
    </p:spTree>
    <p:extLst>
      <p:ext uri="{BB962C8B-B14F-4D97-AF65-F5344CB8AC3E}">
        <p14:creationId xmlns:p14="http://schemas.microsoft.com/office/powerpoint/2010/main" val="1201710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14400" y="1524000"/>
            <a:ext cx="7623175" cy="1752600"/>
          </a:xfrm>
        </p:spPr>
        <p:txBody>
          <a:bodyPr/>
          <a:lstStyle>
            <a:lvl1pPr>
              <a:defRPr sz="31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a:xfrm>
            <a:off x="457200" y="6243638"/>
            <a:ext cx="2133600" cy="457200"/>
          </a:xfrm>
        </p:spPr>
        <p:txBody>
          <a:bodyPr/>
          <a:lstStyle>
            <a:lvl1pPr>
              <a:defRPr/>
            </a:lvl1pPr>
          </a:lstStyle>
          <a:p>
            <a:pPr>
              <a:defRPr/>
            </a:pPr>
            <a:fld id="{7F946A2A-1730-43C0-B1BF-86CD334F23C4}" type="datetime8">
              <a:rPr lang="en-US"/>
              <a:pPr>
                <a:defRPr/>
              </a:pPr>
              <a:t>1/25/2016 9:19 AM</a:t>
            </a:fld>
            <a:endParaRPr lang="en-US" altLang="en-US"/>
          </a:p>
        </p:txBody>
      </p:sp>
      <p:sp>
        <p:nvSpPr>
          <p:cNvPr id="7" name="Rectangle 5"/>
          <p:cNvSpPr>
            <a:spLocks noGrp="1" noChangeArrowheads="1"/>
          </p:cNvSpPr>
          <p:nvPr>
            <p:ph type="ftr" sz="quarter" idx="11"/>
          </p:nvPr>
        </p:nvSpPr>
        <p:spPr>
          <a:xfrm>
            <a:off x="3124200" y="6243638"/>
            <a:ext cx="3198813" cy="457200"/>
          </a:xfrm>
        </p:spPr>
        <p:txBody>
          <a:bodyPr/>
          <a:lstStyle>
            <a:lvl1pPr>
              <a:defRPr/>
            </a:lvl1pPr>
          </a:lstStyle>
          <a:p>
            <a:pPr>
              <a:defRPr/>
            </a:pPr>
            <a:r>
              <a:rPr lang="en-US" altLang="en-US"/>
              <a:t>AKSTATECS\2009.03.06 Rating Presentation\AK Financial Update March 6 2009_v2.ppt</a:t>
            </a:r>
          </a:p>
        </p:txBody>
      </p:sp>
      <p:sp>
        <p:nvSpPr>
          <p:cNvPr id="8" name="Rectangle 6"/>
          <p:cNvSpPr>
            <a:spLocks noGrp="1" noChangeArrowheads="1"/>
          </p:cNvSpPr>
          <p:nvPr>
            <p:ph type="sldNum" sz="quarter" idx="12"/>
          </p:nvPr>
        </p:nvSpPr>
        <p:spPr/>
        <p:txBody>
          <a:bodyPr/>
          <a:lstStyle>
            <a:lvl1pPr>
              <a:defRPr/>
            </a:lvl1pPr>
          </a:lstStyle>
          <a:p>
            <a:pPr>
              <a:defRPr/>
            </a:pPr>
            <a:fld id="{5B1EE1B1-1816-48E0-8B23-CA61C786D78A}" type="slidenum">
              <a:rPr lang="en-US" altLang="en-US"/>
              <a:pPr>
                <a:defRPr/>
              </a:pPr>
              <a:t>‹#›</a:t>
            </a:fld>
            <a:endParaRPr lang="en-US" altLang="en-US"/>
          </a:p>
        </p:txBody>
      </p:sp>
    </p:spTree>
    <p:extLst>
      <p:ext uri="{BB962C8B-B14F-4D97-AF65-F5344CB8AC3E}">
        <p14:creationId xmlns:p14="http://schemas.microsoft.com/office/powerpoint/2010/main" val="3867529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123EB322-E8A8-4880-A1E5-F45DDBBCB917}" type="datetime8">
              <a:rPr lang="en-US" altLang="en-US"/>
              <a:pPr>
                <a:defRPr/>
              </a:pPr>
              <a:t>1/25/2016 9:19 AM</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39E4787F-3BBF-4106-8700-F529EA15C5FA}" type="slidenum">
              <a:rPr lang="en-US" altLang="en-US"/>
              <a:pPr>
                <a:defRPr/>
              </a:pPr>
              <a:t>‹#›</a:t>
            </a:fld>
            <a:endParaRPr lang="en-US" altLang="en-US"/>
          </a:p>
        </p:txBody>
      </p:sp>
    </p:spTree>
    <p:extLst>
      <p:ext uri="{BB962C8B-B14F-4D97-AF65-F5344CB8AC3E}">
        <p14:creationId xmlns:p14="http://schemas.microsoft.com/office/powerpoint/2010/main" val="3643325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2575" y="277813"/>
            <a:ext cx="2057400" cy="5808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22975" cy="5808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1B572F8-E32A-4FF2-8082-23351154D736}" type="datetime8">
              <a:rPr lang="en-US" altLang="en-US"/>
              <a:pPr>
                <a:defRPr/>
              </a:pPr>
              <a:t>1/25/2016 9:19 AM</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18E04384-3AC7-4945-BCEF-2D7F344BB48E}" type="slidenum">
              <a:rPr lang="en-US" altLang="en-US"/>
              <a:pPr>
                <a:defRPr/>
              </a:pPr>
              <a:t>‹#›</a:t>
            </a:fld>
            <a:endParaRPr lang="en-US" altLang="en-US"/>
          </a:p>
        </p:txBody>
      </p:sp>
    </p:spTree>
    <p:extLst>
      <p:ext uri="{BB962C8B-B14F-4D97-AF65-F5344CB8AC3E}">
        <p14:creationId xmlns:p14="http://schemas.microsoft.com/office/powerpoint/2010/main" val="831934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56038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60375" y="990600"/>
            <a:ext cx="8229600" cy="5095875"/>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fld id="{1893F9D1-7C56-4EA3-AAE5-AF8B431D4CE1}" type="datetime8">
              <a:rPr lang="en-US" altLang="en-US"/>
              <a:pPr>
                <a:defRPr/>
              </a:pPr>
              <a:t>1/25/2016 9:19 AM</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D09D44D0-6B47-49E0-A1D6-D11FA7AFA2EA}" type="slidenum">
              <a:rPr lang="en-US" altLang="en-US"/>
              <a:pPr>
                <a:defRPr/>
              </a:pPr>
              <a:t>‹#›</a:t>
            </a:fld>
            <a:endParaRPr lang="en-US" altLang="en-US"/>
          </a:p>
        </p:txBody>
      </p:sp>
    </p:spTree>
    <p:extLst>
      <p:ext uri="{BB962C8B-B14F-4D97-AF65-F5344CB8AC3E}">
        <p14:creationId xmlns:p14="http://schemas.microsoft.com/office/powerpoint/2010/main" val="36082129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560387"/>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60375" y="990600"/>
            <a:ext cx="8229600" cy="5095875"/>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fld id="{170846AC-AB25-4E89-B3F8-7E4682B1F42A}" type="datetime8">
              <a:rPr lang="en-US" altLang="en-US"/>
              <a:pPr>
                <a:defRPr/>
              </a:pPr>
              <a:t>1/25/2016 9:19 AM</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7C17F662-3EDA-4E62-8E9C-42933B30E459}" type="slidenum">
              <a:rPr lang="en-US" altLang="en-US"/>
              <a:pPr>
                <a:defRPr/>
              </a:pPr>
              <a:t>‹#›</a:t>
            </a:fld>
            <a:endParaRPr lang="en-US" altLang="en-US"/>
          </a:p>
        </p:txBody>
      </p:sp>
    </p:spTree>
    <p:extLst>
      <p:ext uri="{BB962C8B-B14F-4D97-AF65-F5344CB8AC3E}">
        <p14:creationId xmlns:p14="http://schemas.microsoft.com/office/powerpoint/2010/main" val="27650082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3663B76-6FD9-429E-8FBB-DABBCC4AAB95}" type="datetime8">
              <a:rPr lang="en-US"/>
              <a:pPr>
                <a:defRPr/>
              </a:pPr>
              <a:t>1/25/2016 9:19 AM</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A8BB078B-83A9-4BE9-98D5-A80DE942AF20}" type="slidenum">
              <a:rPr lang="en-US"/>
              <a:pPr>
                <a:defRPr/>
              </a:pPr>
              <a:t>‹#›</a:t>
            </a:fld>
            <a:endParaRPr lang="en-US"/>
          </a:p>
        </p:txBody>
      </p:sp>
    </p:spTree>
    <p:extLst>
      <p:ext uri="{BB962C8B-B14F-4D97-AF65-F5344CB8AC3E}">
        <p14:creationId xmlns:p14="http://schemas.microsoft.com/office/powerpoint/2010/main" val="37665268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104E05D-AB47-46E0-ADAD-09050FEEEBE5}" type="datetime8">
              <a:rPr lang="en-US"/>
              <a:pPr>
                <a:defRPr/>
              </a:pPr>
              <a:t>1/25/2016 9:19 AM</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FBEE5E06-D567-43F1-912D-42DF7E6611D4}" type="slidenum">
              <a:rPr lang="en-US"/>
              <a:pPr>
                <a:defRPr/>
              </a:pPr>
              <a:t>‹#›</a:t>
            </a:fld>
            <a:endParaRPr lang="en-US"/>
          </a:p>
        </p:txBody>
      </p:sp>
    </p:spTree>
    <p:extLst>
      <p:ext uri="{BB962C8B-B14F-4D97-AF65-F5344CB8AC3E}">
        <p14:creationId xmlns:p14="http://schemas.microsoft.com/office/powerpoint/2010/main" val="1734882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66CBD55A-DBD6-4049-9CF3-83DF0534EA77}" type="datetime8">
              <a:rPr lang="en-US"/>
              <a:pPr>
                <a:defRPr/>
              </a:pPr>
              <a:t>1/25/2016 9:19 AM</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A9563029-5E10-45E6-BC1F-4142BA32CD50}" type="slidenum">
              <a:rPr lang="en-US"/>
              <a:pPr>
                <a:defRPr/>
              </a:pPr>
              <a:t>‹#›</a:t>
            </a:fld>
            <a:endParaRPr lang="en-US"/>
          </a:p>
        </p:txBody>
      </p:sp>
    </p:spTree>
    <p:extLst>
      <p:ext uri="{BB962C8B-B14F-4D97-AF65-F5344CB8AC3E}">
        <p14:creationId xmlns:p14="http://schemas.microsoft.com/office/powerpoint/2010/main" val="24240289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D557DE4A-22EE-43E0-B64B-19BF6CD39061}" type="datetime8">
              <a:rPr lang="en-US"/>
              <a:pPr>
                <a:defRPr/>
              </a:pPr>
              <a:t>1/25/2016 9:19 AM</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7" name="Rectangle 6"/>
          <p:cNvSpPr>
            <a:spLocks noGrp="1" noChangeArrowheads="1"/>
          </p:cNvSpPr>
          <p:nvPr>
            <p:ph type="sldNum" sz="quarter" idx="12"/>
          </p:nvPr>
        </p:nvSpPr>
        <p:spPr>
          <a:ln/>
        </p:spPr>
        <p:txBody>
          <a:bodyPr/>
          <a:lstStyle>
            <a:lvl1pPr>
              <a:defRPr/>
            </a:lvl1pPr>
          </a:lstStyle>
          <a:p>
            <a:pPr>
              <a:defRPr/>
            </a:pPr>
            <a:fld id="{FD61A3E3-7BD9-4456-8E4F-B27E568C99AD}" type="slidenum">
              <a:rPr lang="en-US"/>
              <a:pPr>
                <a:defRPr/>
              </a:pPr>
              <a:t>‹#›</a:t>
            </a:fld>
            <a:endParaRPr lang="en-US"/>
          </a:p>
        </p:txBody>
      </p:sp>
    </p:spTree>
    <p:extLst>
      <p:ext uri="{BB962C8B-B14F-4D97-AF65-F5344CB8AC3E}">
        <p14:creationId xmlns:p14="http://schemas.microsoft.com/office/powerpoint/2010/main" val="16372209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48984F80-9858-4905-8CE1-4E9E7ABAE5B5}" type="datetime8">
              <a:rPr lang="en-US"/>
              <a:pPr>
                <a:defRPr/>
              </a:pPr>
              <a:t>1/25/2016 9:19 AM</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9" name="Rectangle 6"/>
          <p:cNvSpPr>
            <a:spLocks noGrp="1" noChangeArrowheads="1"/>
          </p:cNvSpPr>
          <p:nvPr>
            <p:ph type="sldNum" sz="quarter" idx="12"/>
          </p:nvPr>
        </p:nvSpPr>
        <p:spPr>
          <a:ln/>
        </p:spPr>
        <p:txBody>
          <a:bodyPr/>
          <a:lstStyle>
            <a:lvl1pPr>
              <a:defRPr/>
            </a:lvl1pPr>
          </a:lstStyle>
          <a:p>
            <a:pPr>
              <a:defRPr/>
            </a:pPr>
            <a:fld id="{015D5835-9CE6-46F3-8643-5C1F5684D432}" type="slidenum">
              <a:rPr lang="en-US"/>
              <a:pPr>
                <a:defRPr/>
              </a:pPr>
              <a:t>‹#›</a:t>
            </a:fld>
            <a:endParaRPr lang="en-US"/>
          </a:p>
        </p:txBody>
      </p:sp>
    </p:spTree>
    <p:extLst>
      <p:ext uri="{BB962C8B-B14F-4D97-AF65-F5344CB8AC3E}">
        <p14:creationId xmlns:p14="http://schemas.microsoft.com/office/powerpoint/2010/main" val="4005322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9F7349B7-BD86-408F-BFFF-02E23512CA7A}" type="datetime8">
              <a:rPr lang="en-US"/>
              <a:pPr>
                <a:defRPr/>
              </a:pPr>
              <a:t>1/25/2016 9:19 AM</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5" name="Rectangle 6"/>
          <p:cNvSpPr>
            <a:spLocks noGrp="1" noChangeArrowheads="1"/>
          </p:cNvSpPr>
          <p:nvPr>
            <p:ph type="sldNum" sz="quarter" idx="12"/>
          </p:nvPr>
        </p:nvSpPr>
        <p:spPr>
          <a:ln/>
        </p:spPr>
        <p:txBody>
          <a:bodyPr/>
          <a:lstStyle>
            <a:lvl1pPr>
              <a:defRPr/>
            </a:lvl1pPr>
          </a:lstStyle>
          <a:p>
            <a:pPr>
              <a:defRPr/>
            </a:pPr>
            <a:fld id="{E2E8E1AE-2651-435C-B4C7-43CD94F873A0}" type="slidenum">
              <a:rPr lang="en-US"/>
              <a:pPr>
                <a:defRPr/>
              </a:pPr>
              <a:t>‹#›</a:t>
            </a:fld>
            <a:endParaRPr lang="en-US"/>
          </a:p>
        </p:txBody>
      </p:sp>
    </p:spTree>
    <p:extLst>
      <p:ext uri="{BB962C8B-B14F-4D97-AF65-F5344CB8AC3E}">
        <p14:creationId xmlns:p14="http://schemas.microsoft.com/office/powerpoint/2010/main" val="2542263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3200"/>
            </a:lvl1pPr>
            <a:lvl2pPr>
              <a:defRPr sz="2800"/>
            </a:lvl2pPr>
            <a:lvl3pPr>
              <a:defRPr sz="24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B7D98E3-9391-478A-89E9-653681B626A7}" type="slidenum">
              <a:rPr lang="en-US" altLang="en-US"/>
              <a:pPr>
                <a:defRPr/>
              </a:pPr>
              <a:t>‹#›</a:t>
            </a:fld>
            <a:endParaRPr lang="en-US" altLang="en-US" dirty="0"/>
          </a:p>
        </p:txBody>
      </p:sp>
    </p:spTree>
    <p:extLst>
      <p:ext uri="{BB962C8B-B14F-4D97-AF65-F5344CB8AC3E}">
        <p14:creationId xmlns:p14="http://schemas.microsoft.com/office/powerpoint/2010/main" val="12220686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28B298CF-65BE-4B59-83B8-FB1E9DB79220}" type="datetime8">
              <a:rPr lang="en-US"/>
              <a:pPr>
                <a:defRPr/>
              </a:pPr>
              <a:t>1/25/2016 9:19 AM</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4" name="Rectangle 6"/>
          <p:cNvSpPr>
            <a:spLocks noGrp="1" noChangeArrowheads="1"/>
          </p:cNvSpPr>
          <p:nvPr>
            <p:ph type="sldNum" sz="quarter" idx="12"/>
          </p:nvPr>
        </p:nvSpPr>
        <p:spPr>
          <a:ln/>
        </p:spPr>
        <p:txBody>
          <a:bodyPr/>
          <a:lstStyle>
            <a:lvl1pPr>
              <a:defRPr/>
            </a:lvl1pPr>
          </a:lstStyle>
          <a:p>
            <a:pPr>
              <a:defRPr/>
            </a:pPr>
            <a:fld id="{5BE1CA7A-DD56-486E-A76D-DE1690845574}" type="slidenum">
              <a:rPr lang="en-US"/>
              <a:pPr>
                <a:defRPr/>
              </a:pPr>
              <a:t>‹#›</a:t>
            </a:fld>
            <a:endParaRPr lang="en-US"/>
          </a:p>
        </p:txBody>
      </p:sp>
    </p:spTree>
    <p:extLst>
      <p:ext uri="{BB962C8B-B14F-4D97-AF65-F5344CB8AC3E}">
        <p14:creationId xmlns:p14="http://schemas.microsoft.com/office/powerpoint/2010/main" val="23992466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DAA0295-8ED8-4B59-92A7-1B093E78F9BE}" type="datetime8">
              <a:rPr lang="en-US"/>
              <a:pPr>
                <a:defRPr/>
              </a:pPr>
              <a:t>1/25/2016 9:19 AM</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7" name="Rectangle 6"/>
          <p:cNvSpPr>
            <a:spLocks noGrp="1" noChangeArrowheads="1"/>
          </p:cNvSpPr>
          <p:nvPr>
            <p:ph type="sldNum" sz="quarter" idx="12"/>
          </p:nvPr>
        </p:nvSpPr>
        <p:spPr>
          <a:ln/>
        </p:spPr>
        <p:txBody>
          <a:bodyPr/>
          <a:lstStyle>
            <a:lvl1pPr>
              <a:defRPr/>
            </a:lvl1pPr>
          </a:lstStyle>
          <a:p>
            <a:pPr>
              <a:defRPr/>
            </a:pPr>
            <a:fld id="{EDC8EF6D-42AF-49FE-973F-8F292A0562FE}" type="slidenum">
              <a:rPr lang="en-US"/>
              <a:pPr>
                <a:defRPr/>
              </a:pPr>
              <a:t>‹#›</a:t>
            </a:fld>
            <a:endParaRPr lang="en-US"/>
          </a:p>
        </p:txBody>
      </p:sp>
    </p:spTree>
    <p:extLst>
      <p:ext uri="{BB962C8B-B14F-4D97-AF65-F5344CB8AC3E}">
        <p14:creationId xmlns:p14="http://schemas.microsoft.com/office/powerpoint/2010/main" val="12157534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41DB5A8D-214F-44AD-96FE-8AFAC64EA5A4}" type="datetime8">
              <a:rPr lang="en-US"/>
              <a:pPr>
                <a:defRPr/>
              </a:pPr>
              <a:t>1/25/2016 9:19 AM</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7" name="Rectangle 6"/>
          <p:cNvSpPr>
            <a:spLocks noGrp="1" noChangeArrowheads="1"/>
          </p:cNvSpPr>
          <p:nvPr>
            <p:ph type="sldNum" sz="quarter" idx="12"/>
          </p:nvPr>
        </p:nvSpPr>
        <p:spPr>
          <a:ln/>
        </p:spPr>
        <p:txBody>
          <a:bodyPr/>
          <a:lstStyle>
            <a:lvl1pPr>
              <a:defRPr/>
            </a:lvl1pPr>
          </a:lstStyle>
          <a:p>
            <a:pPr>
              <a:defRPr/>
            </a:pPr>
            <a:fld id="{FCCCF40F-E19E-4E68-9867-941A9FEB4DFC}" type="slidenum">
              <a:rPr lang="en-US"/>
              <a:pPr>
                <a:defRPr/>
              </a:pPr>
              <a:t>‹#›</a:t>
            </a:fld>
            <a:endParaRPr lang="en-US"/>
          </a:p>
        </p:txBody>
      </p:sp>
    </p:spTree>
    <p:extLst>
      <p:ext uri="{BB962C8B-B14F-4D97-AF65-F5344CB8AC3E}">
        <p14:creationId xmlns:p14="http://schemas.microsoft.com/office/powerpoint/2010/main" val="6508130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3CF75C2A-67BC-4F17-A3A5-4946C1A18303}" type="datetime8">
              <a:rPr lang="en-US"/>
              <a:pPr>
                <a:defRPr/>
              </a:pPr>
              <a:t>1/25/2016 9:19 AM</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81341CDB-D4F4-4C4F-8B95-FFA3CD249B18}" type="slidenum">
              <a:rPr lang="en-US"/>
              <a:pPr>
                <a:defRPr/>
              </a:pPr>
              <a:t>‹#›</a:t>
            </a:fld>
            <a:endParaRPr lang="en-US"/>
          </a:p>
        </p:txBody>
      </p:sp>
    </p:spTree>
    <p:extLst>
      <p:ext uri="{BB962C8B-B14F-4D97-AF65-F5344CB8AC3E}">
        <p14:creationId xmlns:p14="http://schemas.microsoft.com/office/powerpoint/2010/main" val="16227122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BF814F6-56BB-4EE7-87B1-67529E70C298}" type="datetime8">
              <a:rPr lang="en-US"/>
              <a:pPr>
                <a:defRPr/>
              </a:pPr>
              <a:t>1/25/2016 9:19 AM</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80E4E932-85FA-4BEE-AD98-BF77C3027161}" type="slidenum">
              <a:rPr lang="en-US"/>
              <a:pPr>
                <a:defRPr/>
              </a:pPr>
              <a:t>‹#›</a:t>
            </a:fld>
            <a:endParaRPr lang="en-US"/>
          </a:p>
        </p:txBody>
      </p:sp>
    </p:spTree>
    <p:extLst>
      <p:ext uri="{BB962C8B-B14F-4D97-AF65-F5344CB8AC3E}">
        <p14:creationId xmlns:p14="http://schemas.microsoft.com/office/powerpoint/2010/main" val="2849733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77BADCE4-205B-4A63-99EF-54B3D1A82C13}" type="datetime8">
              <a:rPr lang="en-US" altLang="en-US"/>
              <a:pPr>
                <a:defRPr/>
              </a:pPr>
              <a:t>1/25/2016 9:19 AM</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6" name="Rectangle 6"/>
          <p:cNvSpPr>
            <a:spLocks noGrp="1" noChangeArrowheads="1"/>
          </p:cNvSpPr>
          <p:nvPr>
            <p:ph type="sldNum" sz="quarter" idx="12"/>
          </p:nvPr>
        </p:nvSpPr>
        <p:spPr>
          <a:ln/>
        </p:spPr>
        <p:txBody>
          <a:bodyPr/>
          <a:lstStyle>
            <a:lvl1pPr>
              <a:defRPr/>
            </a:lvl1pPr>
          </a:lstStyle>
          <a:p>
            <a:pPr>
              <a:defRPr/>
            </a:pPr>
            <a:fld id="{C0074C04-32A6-4B05-ABF8-7DC523AE791F}" type="slidenum">
              <a:rPr lang="en-US" altLang="en-US"/>
              <a:pPr>
                <a:defRPr/>
              </a:pPr>
              <a:t>‹#›</a:t>
            </a:fld>
            <a:endParaRPr lang="en-US" altLang="en-US"/>
          </a:p>
        </p:txBody>
      </p:sp>
    </p:spTree>
    <p:extLst>
      <p:ext uri="{BB962C8B-B14F-4D97-AF65-F5344CB8AC3E}">
        <p14:creationId xmlns:p14="http://schemas.microsoft.com/office/powerpoint/2010/main" val="426256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0375" y="990600"/>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1375" y="990600"/>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DDA4E87D-EBF0-4EF5-B617-BE06A9FC5395}" type="datetime8">
              <a:rPr lang="en-US" altLang="en-US"/>
              <a:pPr>
                <a:defRPr/>
              </a:pPr>
              <a:t>1/25/2016 9:19 AM</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7" name="Rectangle 6"/>
          <p:cNvSpPr>
            <a:spLocks noGrp="1" noChangeArrowheads="1"/>
          </p:cNvSpPr>
          <p:nvPr>
            <p:ph type="sldNum" sz="quarter" idx="12"/>
          </p:nvPr>
        </p:nvSpPr>
        <p:spPr>
          <a:ln/>
        </p:spPr>
        <p:txBody>
          <a:bodyPr/>
          <a:lstStyle>
            <a:lvl1pPr>
              <a:defRPr/>
            </a:lvl1pPr>
          </a:lstStyle>
          <a:p>
            <a:pPr>
              <a:defRPr/>
            </a:pPr>
            <a:fld id="{F47AA521-AA9C-4010-9437-6A7CDCBFC046}" type="slidenum">
              <a:rPr lang="en-US" altLang="en-US"/>
              <a:pPr>
                <a:defRPr/>
              </a:pPr>
              <a:t>‹#›</a:t>
            </a:fld>
            <a:endParaRPr lang="en-US" altLang="en-US"/>
          </a:p>
        </p:txBody>
      </p:sp>
    </p:spTree>
    <p:extLst>
      <p:ext uri="{BB962C8B-B14F-4D97-AF65-F5344CB8AC3E}">
        <p14:creationId xmlns:p14="http://schemas.microsoft.com/office/powerpoint/2010/main" val="259549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E15F0434-B227-4DBB-8CDD-33E288B9C65F}" type="datetime8">
              <a:rPr lang="en-US" altLang="en-US"/>
              <a:pPr>
                <a:defRPr/>
              </a:pPr>
              <a:t>1/25/2016 9:19 AM</a:t>
            </a:fld>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9" name="Rectangle 6"/>
          <p:cNvSpPr>
            <a:spLocks noGrp="1" noChangeArrowheads="1"/>
          </p:cNvSpPr>
          <p:nvPr>
            <p:ph type="sldNum" sz="quarter" idx="12"/>
          </p:nvPr>
        </p:nvSpPr>
        <p:spPr>
          <a:ln/>
        </p:spPr>
        <p:txBody>
          <a:bodyPr/>
          <a:lstStyle>
            <a:lvl1pPr>
              <a:defRPr/>
            </a:lvl1pPr>
          </a:lstStyle>
          <a:p>
            <a:pPr>
              <a:defRPr/>
            </a:pPr>
            <a:fld id="{25CCDF4E-1FD5-4885-BCE7-D27611E0DF00}" type="slidenum">
              <a:rPr lang="en-US" altLang="en-US"/>
              <a:pPr>
                <a:defRPr/>
              </a:pPr>
              <a:t>‹#›</a:t>
            </a:fld>
            <a:endParaRPr lang="en-US" altLang="en-US"/>
          </a:p>
        </p:txBody>
      </p:sp>
    </p:spTree>
    <p:extLst>
      <p:ext uri="{BB962C8B-B14F-4D97-AF65-F5344CB8AC3E}">
        <p14:creationId xmlns:p14="http://schemas.microsoft.com/office/powerpoint/2010/main" val="2828088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65A6ECD5-1D71-4189-8923-3EBFF0EEFE58}" type="datetime8">
              <a:rPr lang="en-US" altLang="en-US"/>
              <a:pPr>
                <a:defRPr/>
              </a:pPr>
              <a:t>1/25/2016 9:19 AM</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5" name="Rectangle 6"/>
          <p:cNvSpPr>
            <a:spLocks noGrp="1" noChangeArrowheads="1"/>
          </p:cNvSpPr>
          <p:nvPr>
            <p:ph type="sldNum" sz="quarter" idx="12"/>
          </p:nvPr>
        </p:nvSpPr>
        <p:spPr>
          <a:ln/>
        </p:spPr>
        <p:txBody>
          <a:bodyPr/>
          <a:lstStyle>
            <a:lvl1pPr>
              <a:defRPr/>
            </a:lvl1pPr>
          </a:lstStyle>
          <a:p>
            <a:pPr>
              <a:defRPr/>
            </a:pPr>
            <a:fld id="{C4014C83-4898-4592-A2B2-251007AAE124}" type="slidenum">
              <a:rPr lang="en-US" altLang="en-US"/>
              <a:pPr>
                <a:defRPr/>
              </a:pPr>
              <a:t>‹#›</a:t>
            </a:fld>
            <a:endParaRPr lang="en-US" altLang="en-US"/>
          </a:p>
        </p:txBody>
      </p:sp>
    </p:spTree>
    <p:extLst>
      <p:ext uri="{BB962C8B-B14F-4D97-AF65-F5344CB8AC3E}">
        <p14:creationId xmlns:p14="http://schemas.microsoft.com/office/powerpoint/2010/main" val="251848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D24F0D0D-4FD7-4C64-8875-777513D2A252}" type="datetime8">
              <a:rPr lang="en-US" altLang="en-US"/>
              <a:pPr>
                <a:defRPr/>
              </a:pPr>
              <a:t>1/25/2016 9:19 AM</a:t>
            </a:fld>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4" name="Rectangle 6"/>
          <p:cNvSpPr>
            <a:spLocks noGrp="1" noChangeArrowheads="1"/>
          </p:cNvSpPr>
          <p:nvPr>
            <p:ph type="sldNum" sz="quarter" idx="12"/>
          </p:nvPr>
        </p:nvSpPr>
        <p:spPr>
          <a:ln/>
        </p:spPr>
        <p:txBody>
          <a:bodyPr/>
          <a:lstStyle>
            <a:lvl1pPr>
              <a:defRPr/>
            </a:lvl1pPr>
          </a:lstStyle>
          <a:p>
            <a:pPr>
              <a:defRPr/>
            </a:pPr>
            <a:fld id="{E2632980-F3C3-4EC7-8FAC-2B621384A37F}" type="slidenum">
              <a:rPr lang="en-US" altLang="en-US"/>
              <a:pPr>
                <a:defRPr/>
              </a:pPr>
              <a:t>‹#›</a:t>
            </a:fld>
            <a:endParaRPr lang="en-US" altLang="en-US"/>
          </a:p>
        </p:txBody>
      </p:sp>
    </p:spTree>
    <p:extLst>
      <p:ext uri="{BB962C8B-B14F-4D97-AF65-F5344CB8AC3E}">
        <p14:creationId xmlns:p14="http://schemas.microsoft.com/office/powerpoint/2010/main" val="3964715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977739D-45E6-4F75-A439-FA5A77583B84}" type="datetime8">
              <a:rPr lang="en-US" altLang="en-US"/>
              <a:pPr>
                <a:defRPr/>
              </a:pPr>
              <a:t>1/25/2016 9:19 AM</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7" name="Rectangle 6"/>
          <p:cNvSpPr>
            <a:spLocks noGrp="1" noChangeArrowheads="1"/>
          </p:cNvSpPr>
          <p:nvPr>
            <p:ph type="sldNum" sz="quarter" idx="12"/>
          </p:nvPr>
        </p:nvSpPr>
        <p:spPr>
          <a:ln/>
        </p:spPr>
        <p:txBody>
          <a:bodyPr/>
          <a:lstStyle>
            <a:lvl1pPr>
              <a:defRPr/>
            </a:lvl1pPr>
          </a:lstStyle>
          <a:p>
            <a:pPr>
              <a:defRPr/>
            </a:pPr>
            <a:fld id="{5EA45956-72FB-4686-BDE9-3AFFB874EF5C}" type="slidenum">
              <a:rPr lang="en-US" altLang="en-US"/>
              <a:pPr>
                <a:defRPr/>
              </a:pPr>
              <a:t>‹#›</a:t>
            </a:fld>
            <a:endParaRPr lang="en-US" altLang="en-US"/>
          </a:p>
        </p:txBody>
      </p:sp>
    </p:spTree>
    <p:extLst>
      <p:ext uri="{BB962C8B-B14F-4D97-AF65-F5344CB8AC3E}">
        <p14:creationId xmlns:p14="http://schemas.microsoft.com/office/powerpoint/2010/main" val="530848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10282FA2-DB27-4E4F-B696-00E08CA7F17F}" type="datetime8">
              <a:rPr lang="en-US" altLang="en-US"/>
              <a:pPr>
                <a:defRPr/>
              </a:pPr>
              <a:t>1/25/2016 9:19 AM</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AKSTATECS\2009.03.06 Rating Presentation\AK Financial Update March 6 2009_v2.ppt</a:t>
            </a:r>
          </a:p>
        </p:txBody>
      </p:sp>
      <p:sp>
        <p:nvSpPr>
          <p:cNvPr id="7" name="Rectangle 6"/>
          <p:cNvSpPr>
            <a:spLocks noGrp="1" noChangeArrowheads="1"/>
          </p:cNvSpPr>
          <p:nvPr>
            <p:ph type="sldNum" sz="quarter" idx="12"/>
          </p:nvPr>
        </p:nvSpPr>
        <p:spPr>
          <a:ln/>
        </p:spPr>
        <p:txBody>
          <a:bodyPr/>
          <a:lstStyle>
            <a:lvl1pPr>
              <a:defRPr/>
            </a:lvl1pPr>
          </a:lstStyle>
          <a:p>
            <a:pPr>
              <a:defRPr/>
            </a:pPr>
            <a:fld id="{36466FA3-C02A-4ECE-8529-EE97C8A82BFF}" type="slidenum">
              <a:rPr lang="en-US" altLang="en-US"/>
              <a:pPr>
                <a:defRPr/>
              </a:pPr>
              <a:t>‹#›</a:t>
            </a:fld>
            <a:endParaRPr lang="en-US" altLang="en-US"/>
          </a:p>
        </p:txBody>
      </p:sp>
    </p:spTree>
    <p:extLst>
      <p:ext uri="{BB962C8B-B14F-4D97-AF65-F5344CB8AC3E}">
        <p14:creationId xmlns:p14="http://schemas.microsoft.com/office/powerpoint/2010/main" val="2758635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56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60375" y="11525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457200" y="7005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b="0">
                <a:latin typeface="+mj-lt"/>
              </a:defRPr>
            </a:lvl1pPr>
          </a:lstStyle>
          <a:p>
            <a:pPr>
              <a:defRPr/>
            </a:pPr>
            <a:fld id="{33160C5E-A655-4343-AB48-B4762DB04467}" type="datetime8">
              <a:rPr lang="en-US" altLang="en-US"/>
              <a:pPr>
                <a:defRPr/>
              </a:pPr>
              <a:t>1/25/2016 9:19 AM</a:t>
            </a:fld>
            <a:endParaRPr lang="en-US" altLang="en-US"/>
          </a:p>
        </p:txBody>
      </p:sp>
      <p:sp>
        <p:nvSpPr>
          <p:cNvPr id="4101" name="Rectangle 5"/>
          <p:cNvSpPr>
            <a:spLocks noGrp="1" noChangeArrowheads="1"/>
          </p:cNvSpPr>
          <p:nvPr>
            <p:ph type="ftr" sz="quarter" idx="3"/>
          </p:nvPr>
        </p:nvSpPr>
        <p:spPr bwMode="auto">
          <a:xfrm>
            <a:off x="3178175" y="7010400"/>
            <a:ext cx="319881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spcBef>
                <a:spcPct val="0"/>
              </a:spcBef>
              <a:buClrTx/>
              <a:buSzTx/>
              <a:buFontTx/>
              <a:buNone/>
              <a:defRPr sz="1200" b="0">
                <a:latin typeface="+mj-lt"/>
              </a:defRPr>
            </a:lvl1pPr>
          </a:lstStyle>
          <a:p>
            <a:pPr>
              <a:defRPr/>
            </a:pPr>
            <a:r>
              <a:rPr lang="en-US" altLang="en-US"/>
              <a:t>AKSTATECS\2009.03.06 Rating Presentation\AK Financial Update March 6 2009_v2.ppt</a:t>
            </a:r>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b="0">
                <a:latin typeface="+mj-lt"/>
              </a:defRPr>
            </a:lvl1pPr>
          </a:lstStyle>
          <a:p>
            <a:pPr>
              <a:defRPr/>
            </a:pPr>
            <a:fld id="{F741CC69-D094-4A6D-94B1-189F42EB70EE}" type="slidenum">
              <a:rPr lang="en-US" altLang="en-US"/>
              <a:pPr>
                <a:defRPr/>
              </a:pPr>
              <a:t>‹#›</a:t>
            </a:fld>
            <a:endParaRPr lang="en-US" altLang="en-US"/>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rgbClr val="3366FF"/>
            </a:solidFill>
            <a:prstDash val="solid"/>
            <a:miter lim="800000"/>
            <a:headEnd/>
            <a:tailEnd/>
          </a:ln>
        </p:spPr>
        <p:txBody>
          <a:bodyPr/>
          <a:lstStyle/>
          <a:p>
            <a:pPr>
              <a:defRPr/>
            </a:pPr>
            <a:endParaRPr lang="en-US">
              <a:latin typeface="Arial" pitchFamily="34" charset="0"/>
            </a:endParaRPr>
          </a:p>
        </p:txBody>
      </p:sp>
    </p:spTree>
  </p:cSld>
  <p:clrMap bg1="lt1" tx1="dk1" bg2="lt2" tx2="dk2" accent1="accent1" accent2="accent2" accent3="accent3" accent4="accent4" accent5="accent5" accent6="accent6" hlink="hlink" folHlink="folHlink"/>
  <p:sldLayoutIdLst>
    <p:sldLayoutId id="2147484124" r:id="rId1"/>
    <p:sldLayoutId id="2147484101" r:id="rId2"/>
    <p:sldLayoutId id="2147484102" r:id="rId3"/>
    <p:sldLayoutId id="2147484103" r:id="rId4"/>
    <p:sldLayoutId id="2147484104" r:id="rId5"/>
    <p:sldLayoutId id="2147484105" r:id="rId6"/>
    <p:sldLayoutId id="2147484106" r:id="rId7"/>
    <p:sldLayoutId id="2147484107" r:id="rId8"/>
    <p:sldLayoutId id="2147484108" r:id="rId9"/>
    <p:sldLayoutId id="2147484109" r:id="rId10"/>
    <p:sldLayoutId id="2147484110" r:id="rId11"/>
    <p:sldLayoutId id="2147484111" r:id="rId12"/>
    <p:sldLayoutId id="2147484112" r:id="rId13"/>
  </p:sldLayoutIdLst>
  <p:timing>
    <p:tnLst>
      <p:par>
        <p:cTn id="1" dur="indefinite" restart="never" nodeType="tmRoot"/>
      </p:par>
    </p:tnLst>
  </p:timing>
  <p:hf hdr="0"/>
  <p:txStyles>
    <p:titleStyle>
      <a:lvl1pPr algn="l" rtl="0" eaLnBrk="0" fontAlgn="base" hangingPunct="0">
        <a:lnSpc>
          <a:spcPct val="80000"/>
        </a:lnSpc>
        <a:spcBef>
          <a:spcPct val="0"/>
        </a:spcBef>
        <a:spcAft>
          <a:spcPct val="0"/>
        </a:spcAft>
        <a:defRPr sz="2200" b="1">
          <a:solidFill>
            <a:srgbClr val="05227D"/>
          </a:solidFill>
          <a:latin typeface="+mj-lt"/>
          <a:ea typeface="+mj-ea"/>
          <a:cs typeface="+mj-cs"/>
        </a:defRPr>
      </a:lvl1pPr>
      <a:lvl2pPr algn="l" rtl="0" eaLnBrk="0" fontAlgn="base" hangingPunct="0">
        <a:lnSpc>
          <a:spcPct val="80000"/>
        </a:lnSpc>
        <a:spcBef>
          <a:spcPct val="0"/>
        </a:spcBef>
        <a:spcAft>
          <a:spcPct val="0"/>
        </a:spcAft>
        <a:defRPr sz="2200" b="1">
          <a:solidFill>
            <a:srgbClr val="05227D"/>
          </a:solidFill>
          <a:latin typeface="Garamond" pitchFamily="18" charset="0"/>
        </a:defRPr>
      </a:lvl2pPr>
      <a:lvl3pPr algn="l" rtl="0" eaLnBrk="0" fontAlgn="base" hangingPunct="0">
        <a:lnSpc>
          <a:spcPct val="80000"/>
        </a:lnSpc>
        <a:spcBef>
          <a:spcPct val="0"/>
        </a:spcBef>
        <a:spcAft>
          <a:spcPct val="0"/>
        </a:spcAft>
        <a:defRPr sz="2200" b="1">
          <a:solidFill>
            <a:srgbClr val="05227D"/>
          </a:solidFill>
          <a:latin typeface="Garamond" pitchFamily="18" charset="0"/>
        </a:defRPr>
      </a:lvl3pPr>
      <a:lvl4pPr algn="l" rtl="0" eaLnBrk="0" fontAlgn="base" hangingPunct="0">
        <a:lnSpc>
          <a:spcPct val="80000"/>
        </a:lnSpc>
        <a:spcBef>
          <a:spcPct val="0"/>
        </a:spcBef>
        <a:spcAft>
          <a:spcPct val="0"/>
        </a:spcAft>
        <a:defRPr sz="2200" b="1">
          <a:solidFill>
            <a:srgbClr val="05227D"/>
          </a:solidFill>
          <a:latin typeface="Garamond" pitchFamily="18" charset="0"/>
        </a:defRPr>
      </a:lvl4pPr>
      <a:lvl5pPr algn="l" rtl="0" eaLnBrk="0" fontAlgn="base" hangingPunct="0">
        <a:lnSpc>
          <a:spcPct val="80000"/>
        </a:lnSpc>
        <a:spcBef>
          <a:spcPct val="0"/>
        </a:spcBef>
        <a:spcAft>
          <a:spcPct val="0"/>
        </a:spcAft>
        <a:defRPr sz="2200" b="1">
          <a:solidFill>
            <a:srgbClr val="05227D"/>
          </a:solidFill>
          <a:latin typeface="Garamond" pitchFamily="18" charset="0"/>
        </a:defRPr>
      </a:lvl5pPr>
      <a:lvl6pPr marL="457200" algn="l" rtl="0" fontAlgn="base">
        <a:lnSpc>
          <a:spcPct val="80000"/>
        </a:lnSpc>
        <a:spcBef>
          <a:spcPct val="0"/>
        </a:spcBef>
        <a:spcAft>
          <a:spcPct val="0"/>
        </a:spcAft>
        <a:defRPr sz="2200" b="1">
          <a:solidFill>
            <a:srgbClr val="05227D"/>
          </a:solidFill>
          <a:latin typeface="Garamond" pitchFamily="18" charset="0"/>
        </a:defRPr>
      </a:lvl6pPr>
      <a:lvl7pPr marL="914400" algn="l" rtl="0" fontAlgn="base">
        <a:lnSpc>
          <a:spcPct val="80000"/>
        </a:lnSpc>
        <a:spcBef>
          <a:spcPct val="0"/>
        </a:spcBef>
        <a:spcAft>
          <a:spcPct val="0"/>
        </a:spcAft>
        <a:defRPr sz="2200" b="1">
          <a:solidFill>
            <a:srgbClr val="05227D"/>
          </a:solidFill>
          <a:latin typeface="Garamond" pitchFamily="18" charset="0"/>
        </a:defRPr>
      </a:lvl7pPr>
      <a:lvl8pPr marL="1371600" algn="l" rtl="0" fontAlgn="base">
        <a:lnSpc>
          <a:spcPct val="80000"/>
        </a:lnSpc>
        <a:spcBef>
          <a:spcPct val="0"/>
        </a:spcBef>
        <a:spcAft>
          <a:spcPct val="0"/>
        </a:spcAft>
        <a:defRPr sz="2200" b="1">
          <a:solidFill>
            <a:srgbClr val="05227D"/>
          </a:solidFill>
          <a:latin typeface="Garamond" pitchFamily="18" charset="0"/>
        </a:defRPr>
      </a:lvl8pPr>
      <a:lvl9pPr marL="1828800" algn="l" rtl="0" fontAlgn="base">
        <a:lnSpc>
          <a:spcPct val="80000"/>
        </a:lnSpc>
        <a:spcBef>
          <a:spcPct val="0"/>
        </a:spcBef>
        <a:spcAft>
          <a:spcPct val="0"/>
        </a:spcAft>
        <a:defRPr sz="2200" b="1">
          <a:solidFill>
            <a:srgbClr val="05227D"/>
          </a:solidFill>
          <a:latin typeface="Garamond" pitchFamily="18" charset="0"/>
        </a:defRPr>
      </a:lvl9pPr>
    </p:titleStyle>
    <p:bodyStyle>
      <a:lvl1pPr marL="342900" indent="-342900" algn="l" rtl="0" eaLnBrk="0" fontAlgn="base" hangingPunct="0">
        <a:spcBef>
          <a:spcPct val="20000"/>
        </a:spcBef>
        <a:spcAft>
          <a:spcPct val="0"/>
        </a:spcAft>
        <a:buClr>
          <a:srgbClr val="05227D"/>
        </a:buClr>
        <a:buFont typeface="Wingdings" pitchFamily="2" charset="2"/>
        <a:buChar char="Ø"/>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05227D"/>
        </a:buClr>
        <a:buFont typeface="Wingdings" pitchFamily="2" charset="2"/>
        <a:buChar char="Ø"/>
        <a:defRPr sz="2600">
          <a:solidFill>
            <a:schemeClr val="tx1"/>
          </a:solidFill>
          <a:latin typeface="+mn-lt"/>
        </a:defRPr>
      </a:lvl2pPr>
      <a:lvl3pPr marL="1022350" indent="-350838" algn="l" rtl="0" eaLnBrk="0" fontAlgn="base" hangingPunct="0">
        <a:spcBef>
          <a:spcPct val="20000"/>
        </a:spcBef>
        <a:spcAft>
          <a:spcPct val="0"/>
        </a:spcAft>
        <a:buClr>
          <a:srgbClr val="05227D"/>
        </a:buClr>
        <a:buFont typeface="Wingdings" pitchFamily="2" charset="2"/>
        <a:buChar char="Ø"/>
        <a:defRPr sz="2200">
          <a:solidFill>
            <a:schemeClr val="tx1"/>
          </a:solidFill>
          <a:latin typeface="+mn-lt"/>
        </a:defRPr>
      </a:lvl3pPr>
      <a:lvl4pPr marL="1339850" indent="-315913" algn="l" rtl="0" eaLnBrk="0" fontAlgn="base" hangingPunct="0">
        <a:spcBef>
          <a:spcPct val="20000"/>
        </a:spcBef>
        <a:spcAft>
          <a:spcPct val="0"/>
        </a:spcAft>
        <a:buClr>
          <a:srgbClr val="05227D"/>
        </a:buClr>
        <a:buFont typeface="Wingdings" pitchFamily="2" charset="2"/>
        <a:buChar char="Ø"/>
        <a:defRPr sz="2000">
          <a:solidFill>
            <a:schemeClr val="tx1"/>
          </a:solidFill>
          <a:latin typeface="+mn-lt"/>
        </a:defRPr>
      </a:lvl4pPr>
      <a:lvl5pPr marL="1681163" indent="-339725" algn="l" rtl="0" eaLnBrk="0" fontAlgn="base" hangingPunct="0">
        <a:spcBef>
          <a:spcPct val="20000"/>
        </a:spcBef>
        <a:spcAft>
          <a:spcPct val="0"/>
        </a:spcAft>
        <a:buClr>
          <a:srgbClr val="05227D"/>
        </a:buClr>
        <a:buFont typeface="Wingdings" pitchFamily="2" charset="2"/>
        <a:buChar char="Ø"/>
        <a:defRPr sz="2000">
          <a:solidFill>
            <a:schemeClr val="tx1"/>
          </a:solidFill>
          <a:latin typeface="+mn-lt"/>
        </a:defRPr>
      </a:lvl5pPr>
      <a:lvl6pPr marL="2138363" indent="-339725" algn="l" rtl="0" fontAlgn="base">
        <a:spcBef>
          <a:spcPct val="20000"/>
        </a:spcBef>
        <a:spcAft>
          <a:spcPct val="0"/>
        </a:spcAft>
        <a:buClr>
          <a:srgbClr val="05227D"/>
        </a:buClr>
        <a:buFont typeface="Wingdings" pitchFamily="2" charset="2"/>
        <a:buChar char="Ø"/>
        <a:defRPr sz="2000">
          <a:solidFill>
            <a:schemeClr val="tx1"/>
          </a:solidFill>
          <a:latin typeface="+mn-lt"/>
        </a:defRPr>
      </a:lvl6pPr>
      <a:lvl7pPr marL="2595563" indent="-339725" algn="l" rtl="0" fontAlgn="base">
        <a:spcBef>
          <a:spcPct val="20000"/>
        </a:spcBef>
        <a:spcAft>
          <a:spcPct val="0"/>
        </a:spcAft>
        <a:buClr>
          <a:srgbClr val="05227D"/>
        </a:buClr>
        <a:buFont typeface="Wingdings" pitchFamily="2" charset="2"/>
        <a:buChar char="Ø"/>
        <a:defRPr sz="2000">
          <a:solidFill>
            <a:schemeClr val="tx1"/>
          </a:solidFill>
          <a:latin typeface="+mn-lt"/>
        </a:defRPr>
      </a:lvl7pPr>
      <a:lvl8pPr marL="3052763" indent="-339725" algn="l" rtl="0" fontAlgn="base">
        <a:spcBef>
          <a:spcPct val="20000"/>
        </a:spcBef>
        <a:spcAft>
          <a:spcPct val="0"/>
        </a:spcAft>
        <a:buClr>
          <a:srgbClr val="05227D"/>
        </a:buClr>
        <a:buFont typeface="Wingdings" pitchFamily="2" charset="2"/>
        <a:buChar char="Ø"/>
        <a:defRPr sz="2000">
          <a:solidFill>
            <a:schemeClr val="tx1"/>
          </a:solidFill>
          <a:latin typeface="+mn-lt"/>
        </a:defRPr>
      </a:lvl8pPr>
      <a:lvl9pPr marL="3509963" indent="-339725" algn="l" rtl="0" fontAlgn="base">
        <a:spcBef>
          <a:spcPct val="20000"/>
        </a:spcBef>
        <a:spcAft>
          <a:spcPct val="0"/>
        </a:spcAft>
        <a:buClr>
          <a:srgbClr val="05227D"/>
        </a:buClr>
        <a:buFont typeface="Wingdings" pitchFamily="2" charset="2"/>
        <a:buChar char="Ø"/>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400" b="0">
                <a:latin typeface="Arial" pitchFamily="34" charset="0"/>
              </a:defRPr>
            </a:lvl1pPr>
          </a:lstStyle>
          <a:p>
            <a:pPr>
              <a:defRPr/>
            </a:pPr>
            <a:fld id="{E292D83C-A296-41A9-A656-722CB83B5256}" type="datetime8">
              <a:rPr lang="en-US"/>
              <a:pPr>
                <a:defRPr/>
              </a:pPr>
              <a:t>1/25/2016 9:19 AM</a:t>
            </a:fld>
            <a:endParaRPr lang="en-US"/>
          </a:p>
        </p:txBody>
      </p:sp>
      <p:sp>
        <p:nvSpPr>
          <p:cNvPr id="25605" name="Rectangle 5"/>
          <p:cNvSpPr>
            <a:spLocks noGrp="1" noChangeArrowheads="1"/>
          </p:cNvSpPr>
          <p:nvPr>
            <p:ph type="ftr" sz="quarter" idx="3"/>
          </p:nvPr>
        </p:nvSpPr>
        <p:spPr bwMode="auto">
          <a:xfrm>
            <a:off x="3124200" y="6245225"/>
            <a:ext cx="3198813"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ClrTx/>
              <a:buSzTx/>
              <a:buFontTx/>
              <a:buNone/>
              <a:defRPr sz="1400" b="0">
                <a:latin typeface="Arial" pitchFamily="34" charset="0"/>
              </a:defRPr>
            </a:lvl1pPr>
          </a:lstStyle>
          <a:p>
            <a:pPr>
              <a:defRPr/>
            </a:pPr>
            <a:r>
              <a:rPr lang="en-US"/>
              <a:t>AKSTATECS\2009.03.06 Rating Presentation\AK Financial Update March 6 2009_v2.ppt</a:t>
            </a:r>
          </a:p>
        </p:txBody>
      </p:sp>
      <p:sp>
        <p:nvSpPr>
          <p:cNvPr id="2560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400" b="0">
                <a:latin typeface="Arial" pitchFamily="34" charset="0"/>
              </a:defRPr>
            </a:lvl1pPr>
          </a:lstStyle>
          <a:p>
            <a:pPr>
              <a:defRPr/>
            </a:pPr>
            <a:fld id="{DC4C1F9A-27BE-4736-8E89-8BE062173DD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13" r:id="rId1"/>
    <p:sldLayoutId id="2147484114" r:id="rId2"/>
    <p:sldLayoutId id="2147484115" r:id="rId3"/>
    <p:sldLayoutId id="2147484116" r:id="rId4"/>
    <p:sldLayoutId id="2147484117" r:id="rId5"/>
    <p:sldLayoutId id="2147484118" r:id="rId6"/>
    <p:sldLayoutId id="2147484119" r:id="rId7"/>
    <p:sldLayoutId id="2147484120" r:id="rId8"/>
    <p:sldLayoutId id="2147484121" r:id="rId9"/>
    <p:sldLayoutId id="2147484122" r:id="rId10"/>
    <p:sldLayoutId id="2147484123"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0"/>
          <p:cNvSpPr>
            <a:spLocks noChangeArrowheads="1"/>
          </p:cNvSpPr>
          <p:nvPr/>
        </p:nvSpPr>
        <p:spPr bwMode="auto">
          <a:xfrm>
            <a:off x="990600" y="3352800"/>
            <a:ext cx="662940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hangingPunct="0">
              <a:spcBef>
                <a:spcPct val="0"/>
              </a:spcBef>
              <a:defRPr>
                <a:solidFill>
                  <a:schemeClr val="tx1"/>
                </a:solidFill>
                <a:latin typeface="Arial" panose="020B0604020202020204" pitchFamily="34" charset="0"/>
              </a:defRPr>
            </a:lvl1pPr>
            <a:lvl2pPr eaLnBrk="0" hangingPunct="0">
              <a:spcBef>
                <a:spcPct val="0"/>
              </a:spcBef>
              <a:defRPr>
                <a:solidFill>
                  <a:schemeClr val="tx1"/>
                </a:solidFill>
                <a:latin typeface="Arial" panose="020B0604020202020204" pitchFamily="34" charset="0"/>
              </a:defRPr>
            </a:lvl2pPr>
            <a:lvl3pPr eaLnBrk="0" hangingPunct="0">
              <a:spcBef>
                <a:spcPct val="0"/>
              </a:spcBef>
              <a:defRPr>
                <a:solidFill>
                  <a:schemeClr val="tx1"/>
                </a:solidFill>
                <a:latin typeface="Arial" panose="020B0604020202020204" pitchFamily="34" charset="0"/>
              </a:defRPr>
            </a:lvl3pPr>
            <a:lvl4pPr eaLnBrk="0" hangingPunct="0">
              <a:spcBef>
                <a:spcPct val="0"/>
              </a:spcBef>
              <a:defRPr>
                <a:solidFill>
                  <a:schemeClr val="tx1"/>
                </a:solidFill>
                <a:latin typeface="Arial" panose="020B0604020202020204" pitchFamily="34" charset="0"/>
              </a:defRPr>
            </a:lvl4pPr>
            <a:lvl5pPr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2400" dirty="0" smtClean="0">
                <a:solidFill>
                  <a:srgbClr val="000000"/>
                </a:solidFill>
                <a:latin typeface="Calibri" panose="020F0502020204030204" pitchFamily="34" charset="0"/>
              </a:rPr>
              <a:t>Senate </a:t>
            </a:r>
            <a:r>
              <a:rPr lang="en-US" sz="2400" dirty="0">
                <a:solidFill>
                  <a:srgbClr val="000000"/>
                </a:solidFill>
                <a:latin typeface="Calibri" panose="020F0502020204030204" pitchFamily="34" charset="0"/>
              </a:rPr>
              <a:t>T</a:t>
            </a:r>
            <a:r>
              <a:rPr lang="en-US" sz="2400" dirty="0" smtClean="0">
                <a:solidFill>
                  <a:srgbClr val="000000"/>
                </a:solidFill>
                <a:latin typeface="Calibri" panose="020F0502020204030204" pitchFamily="34" charset="0"/>
              </a:rPr>
              <a:t>ransportation Committee</a:t>
            </a:r>
          </a:p>
          <a:p>
            <a:pPr marL="0" marR="0" lvl="0" indent="0" algn="l" defTabSz="914400" rtl="0" eaLnBrk="0" fontAlgn="base" latinLnBrk="0" hangingPunct="0">
              <a:lnSpc>
                <a:spcPct val="100000"/>
              </a:lnSpc>
              <a:spcBef>
                <a:spcPct val="0"/>
              </a:spcBef>
              <a:spcAft>
                <a:spcPct val="0"/>
              </a:spcAft>
              <a:buClrTx/>
              <a:buSzTx/>
              <a:buFontTx/>
              <a:buNone/>
              <a:tabLst/>
            </a:pPr>
            <a:r>
              <a:rPr lang="en-US" sz="2400" dirty="0" smtClean="0">
                <a:solidFill>
                  <a:srgbClr val="000000"/>
                </a:solidFill>
                <a:latin typeface="Calibri" panose="020F0502020204030204" pitchFamily="34" charset="0"/>
              </a:rPr>
              <a:t>January 26, 2016</a:t>
            </a:r>
          </a:p>
          <a:p>
            <a:pPr marL="0" marR="0" lvl="0" indent="0" algn="l" defTabSz="914400" rtl="0" eaLnBrk="0" fontAlgn="base" latinLnBrk="0" hangingPunct="0">
              <a:lnSpc>
                <a:spcPct val="100000"/>
              </a:lnSpc>
              <a:spcBef>
                <a:spcPct val="0"/>
              </a:spcBef>
              <a:spcAft>
                <a:spcPct val="0"/>
              </a:spcAft>
              <a:buClrTx/>
              <a:buSzTx/>
              <a:buFontTx/>
              <a:buNone/>
              <a:tabLst/>
            </a:pPr>
            <a:r>
              <a:rPr lang="en-US" sz="2400" dirty="0" smtClean="0">
                <a:solidFill>
                  <a:srgbClr val="000000"/>
                </a:solidFill>
                <a:latin typeface="Calibri" panose="020F050202020403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sz="2400" dirty="0" smtClean="0">
                <a:solidFill>
                  <a:srgbClr val="000000"/>
                </a:solidFill>
                <a:latin typeface="Calibri" panose="020F0502020204030204" pitchFamily="34" charset="0"/>
              </a:rPr>
              <a:t>Motor Fuel Tax </a:t>
            </a:r>
          </a:p>
          <a:p>
            <a:pPr marL="0" marR="0" lvl="0" indent="0" algn="l" defTabSz="914400" rtl="0" eaLnBrk="0" fontAlgn="base" latinLnBrk="0" hangingPunct="0">
              <a:lnSpc>
                <a:spcPct val="100000"/>
              </a:lnSpc>
              <a:spcBef>
                <a:spcPct val="0"/>
              </a:spcBef>
              <a:spcAft>
                <a:spcPct val="0"/>
              </a:spcAft>
              <a:buClrTx/>
              <a:buSzTx/>
              <a:buFontTx/>
              <a:buNone/>
              <a:tabLst/>
            </a:pPr>
            <a:r>
              <a:rPr lang="en-US" sz="2400" dirty="0" smtClean="0">
                <a:solidFill>
                  <a:srgbClr val="000000"/>
                </a:solidFill>
                <a:latin typeface="Calibri" panose="020F0502020204030204" pitchFamily="34" charset="0"/>
              </a:rPr>
              <a:t>SB132</a:t>
            </a:r>
          </a:p>
        </p:txBody>
      </p:sp>
      <p:pic>
        <p:nvPicPr>
          <p:cNvPr id="2" name="Picture 2" descr="C:\Users\rpmitchell-colgan\AppData\Local\Microsoft\Windows\Temporary Internet Files\Content.Outlook\HUYGI132\logo-04-updat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176" y="361666"/>
            <a:ext cx="5204847"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53604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10</a:t>
            </a:fld>
            <a:endParaRPr lang="en-US" altLang="en-US" dirty="0"/>
          </a:p>
        </p:txBody>
      </p:sp>
      <p:sp>
        <p:nvSpPr>
          <p:cNvPr id="29" name="Rectangle 28"/>
          <p:cNvSpPr/>
          <p:nvPr/>
        </p:nvSpPr>
        <p:spPr>
          <a:xfrm>
            <a:off x="381000" y="228600"/>
            <a:ext cx="4349268"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Implementation Cost</a:t>
            </a:r>
            <a:endParaRPr lang="en-US" sz="2400" i="1" dirty="0"/>
          </a:p>
        </p:txBody>
      </p:sp>
      <p:sp>
        <p:nvSpPr>
          <p:cNvPr id="5" name="TextBox 4"/>
          <p:cNvSpPr txBox="1"/>
          <p:nvPr/>
        </p:nvSpPr>
        <p:spPr>
          <a:xfrm>
            <a:off x="381000" y="1180064"/>
            <a:ext cx="8686801" cy="5004447"/>
          </a:xfrm>
          <a:prstGeom prst="rect">
            <a:avLst/>
          </a:prstGeom>
          <a:noFill/>
        </p:spPr>
        <p:txBody>
          <a:bodyPr wrap="square" rtlCol="0">
            <a:spAutoFit/>
          </a:bodyPr>
          <a:lstStyle/>
          <a:p>
            <a:pPr marL="342900" indent="-342900">
              <a:buClrTx/>
              <a:buFont typeface="Arial" panose="020B0604020202020204" pitchFamily="34" charset="0"/>
              <a:buChar char="•"/>
            </a:pPr>
            <a:r>
              <a:rPr lang="en-US" sz="2800" b="0" dirty="0" smtClean="0"/>
              <a:t>Dept. of Revenue must update:</a:t>
            </a:r>
          </a:p>
          <a:p>
            <a:pPr marL="800100" lvl="1" indent="-342900">
              <a:buClrTx/>
              <a:buFont typeface="Arial" panose="020B0604020202020204" pitchFamily="34" charset="0"/>
              <a:buChar char="•"/>
            </a:pPr>
            <a:r>
              <a:rPr lang="en-US" sz="2400" b="0" dirty="0" smtClean="0"/>
              <a:t>Tax </a:t>
            </a:r>
            <a:r>
              <a:rPr lang="en-US" sz="2400" b="0" dirty="0"/>
              <a:t>Revenue Management System (TRMS</a:t>
            </a:r>
            <a:r>
              <a:rPr lang="en-US" sz="2400" b="0" dirty="0" smtClean="0"/>
              <a:t>)</a:t>
            </a:r>
          </a:p>
          <a:p>
            <a:pPr marL="800100" lvl="1" indent="-342900">
              <a:buClrTx/>
              <a:buFont typeface="Arial" panose="020B0604020202020204" pitchFamily="34" charset="0"/>
              <a:buChar char="•"/>
            </a:pPr>
            <a:r>
              <a:rPr lang="en-US" sz="2400" b="0" dirty="0" smtClean="0"/>
              <a:t>Revenue </a:t>
            </a:r>
            <a:r>
              <a:rPr lang="en-US" sz="2400" b="0" dirty="0"/>
              <a:t>Online (ROL) which allows </a:t>
            </a:r>
            <a:r>
              <a:rPr lang="en-US" sz="2400" b="0" dirty="0" smtClean="0"/>
              <a:t>a </a:t>
            </a:r>
            <a:r>
              <a:rPr lang="en-US" sz="2400" b="0" dirty="0"/>
              <a:t>taxpayer to file a </a:t>
            </a:r>
            <a:r>
              <a:rPr lang="en-US" sz="2400" b="0" dirty="0" smtClean="0"/>
              <a:t>return and apply for a dealer license online</a:t>
            </a:r>
          </a:p>
          <a:p>
            <a:pPr marL="800100" lvl="1" indent="-342900">
              <a:buClrTx/>
              <a:buFont typeface="Arial" panose="020B0604020202020204" pitchFamily="34" charset="0"/>
              <a:buChar char="•"/>
            </a:pPr>
            <a:r>
              <a:rPr lang="en-US" sz="2400" b="0" dirty="0" smtClean="0"/>
              <a:t>Tax </a:t>
            </a:r>
            <a:r>
              <a:rPr lang="en-US" sz="2400" b="0" dirty="0"/>
              <a:t>return </a:t>
            </a:r>
            <a:r>
              <a:rPr lang="en-US" sz="2400" b="0" dirty="0" smtClean="0"/>
              <a:t>forms</a:t>
            </a:r>
          </a:p>
          <a:p>
            <a:pPr marL="342900" indent="-342900">
              <a:buClrTx/>
              <a:buFont typeface="Arial" panose="020B0604020202020204" pitchFamily="34" charset="0"/>
              <a:buChar char="•"/>
            </a:pPr>
            <a:endParaRPr lang="en-US" sz="2400" b="0" dirty="0" smtClean="0"/>
          </a:p>
          <a:p>
            <a:pPr marL="342900" indent="-342900">
              <a:buClrTx/>
              <a:buFont typeface="Arial" panose="020B0604020202020204" pitchFamily="34" charset="0"/>
              <a:buChar char="•"/>
            </a:pPr>
            <a:r>
              <a:rPr lang="en-US" sz="2800" b="0" dirty="0" smtClean="0"/>
              <a:t>One-time </a:t>
            </a:r>
            <a:r>
              <a:rPr lang="en-US" sz="2800" b="0" dirty="0"/>
              <a:t>implementation cost of $</a:t>
            </a:r>
            <a:r>
              <a:rPr lang="en-US" sz="2800" b="0" dirty="0" smtClean="0"/>
              <a:t>50,000 </a:t>
            </a:r>
            <a:r>
              <a:rPr lang="en-US" sz="2800" b="0" dirty="0"/>
              <a:t>to recreate </a:t>
            </a:r>
            <a:r>
              <a:rPr lang="en-US" sz="2800" b="0" dirty="0" smtClean="0"/>
              <a:t>tax </a:t>
            </a:r>
            <a:r>
              <a:rPr lang="en-US" sz="2800" b="0" dirty="0"/>
              <a:t>forms and reprogram and test the tax </a:t>
            </a:r>
            <a:r>
              <a:rPr lang="en-US" sz="2800" b="0" dirty="0" smtClean="0"/>
              <a:t>system to accommodate the rate changes</a:t>
            </a:r>
          </a:p>
          <a:p>
            <a:pPr>
              <a:buClrTx/>
              <a:buNone/>
            </a:pPr>
            <a:r>
              <a:rPr lang="en-US" sz="2400" b="0" dirty="0" smtClean="0"/>
              <a:t> </a:t>
            </a:r>
          </a:p>
          <a:p>
            <a:pPr marL="342900" indent="-342900">
              <a:buClrTx/>
              <a:buFont typeface="Arial" panose="020B0604020202020204" pitchFamily="34" charset="0"/>
              <a:buChar char="•"/>
            </a:pPr>
            <a:r>
              <a:rPr lang="en-US" sz="2800" b="0" dirty="0" smtClean="0"/>
              <a:t>No additional </a:t>
            </a:r>
            <a:r>
              <a:rPr lang="en-US" sz="2800" b="0" dirty="0"/>
              <a:t>costs to administer the tax </a:t>
            </a:r>
            <a:r>
              <a:rPr lang="en-US" sz="2800" b="0" dirty="0" smtClean="0"/>
              <a:t>program</a:t>
            </a:r>
            <a:endParaRPr lang="en-US" sz="2800" b="0" dirty="0"/>
          </a:p>
        </p:txBody>
      </p:sp>
    </p:spTree>
    <p:extLst>
      <p:ext uri="{BB962C8B-B14F-4D97-AF65-F5344CB8AC3E}">
        <p14:creationId xmlns:p14="http://schemas.microsoft.com/office/powerpoint/2010/main" val="1697806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11</a:t>
            </a:fld>
            <a:endParaRPr lang="en-US" altLang="en-US" dirty="0"/>
          </a:p>
        </p:txBody>
      </p:sp>
      <p:sp>
        <p:nvSpPr>
          <p:cNvPr id="7" name="Rectangle 6"/>
          <p:cNvSpPr/>
          <p:nvPr/>
        </p:nvSpPr>
        <p:spPr>
          <a:xfrm>
            <a:off x="381000" y="228600"/>
            <a:ext cx="4892686" cy="646331"/>
          </a:xfrm>
          <a:prstGeom prst="rect">
            <a:avLst/>
          </a:prstGeom>
        </p:spPr>
        <p:txBody>
          <a:bodyPr wrap="none">
            <a:spAutoFit/>
          </a:bodyPr>
          <a:lstStyle/>
          <a:p>
            <a:pPr>
              <a:buNone/>
            </a:pPr>
            <a:r>
              <a:rPr lang="en-US" sz="3600" i="1" dirty="0" smtClean="0">
                <a:solidFill>
                  <a:srgbClr val="002060"/>
                </a:solidFill>
                <a:latin typeface="Garamond" panose="02020404030301010803" pitchFamily="18" charset="0"/>
              </a:rPr>
              <a:t>Closing the Budget Gap</a:t>
            </a:r>
            <a:endParaRPr lang="en-US" sz="2400" i="1" dirty="0">
              <a:solidFill>
                <a:srgbClr val="002060"/>
              </a:solidFill>
              <a:latin typeface="Garamond" panose="02020404030301010803" pitchFamily="18" charset="0"/>
            </a:endParaRPr>
          </a:p>
        </p:txBody>
      </p:sp>
      <p:sp>
        <p:nvSpPr>
          <p:cNvPr id="11" name="Content Placeholder 2"/>
          <p:cNvSpPr>
            <a:spLocks noGrp="1"/>
          </p:cNvSpPr>
          <p:nvPr>
            <p:ph idx="1"/>
          </p:nvPr>
        </p:nvSpPr>
        <p:spPr>
          <a:xfrm>
            <a:off x="381000" y="914400"/>
            <a:ext cx="8229600" cy="5095875"/>
          </a:xfrm>
        </p:spPr>
        <p:txBody>
          <a:bodyPr>
            <a:normAutofit fontScale="25000" lnSpcReduction="20000"/>
          </a:bodyPr>
          <a:lstStyle/>
          <a:p>
            <a:pPr marL="0" indent="0">
              <a:buNone/>
            </a:pPr>
            <a:r>
              <a:rPr lang="en-US" sz="1400" b="1" dirty="0" smtClean="0"/>
              <a:t>	</a:t>
            </a:r>
            <a:r>
              <a:rPr lang="en-US" sz="8800" b="1" dirty="0" smtClean="0"/>
              <a:t>				</a:t>
            </a:r>
            <a:r>
              <a:rPr lang="en-US" sz="8800" b="1" dirty="0"/>
              <a:t>	</a:t>
            </a:r>
            <a:r>
              <a:rPr lang="en-US" sz="8800" b="1" dirty="0" smtClean="0"/>
              <a:t>									(Millions)</a:t>
            </a:r>
            <a:endParaRPr lang="en-US" sz="8800" dirty="0" smtClean="0"/>
          </a:p>
          <a:p>
            <a:pPr marL="0" indent="0">
              <a:buNone/>
            </a:pPr>
            <a:r>
              <a:rPr lang="en-US" sz="8800" b="1" dirty="0" smtClean="0"/>
              <a:t>FY16 </a:t>
            </a:r>
            <a:r>
              <a:rPr lang="en-US" sz="8800" b="1" dirty="0"/>
              <a:t>Budget						 $  5,200</a:t>
            </a:r>
            <a:r>
              <a:rPr lang="en-US" sz="8800" dirty="0"/>
              <a:t>	</a:t>
            </a:r>
          </a:p>
          <a:p>
            <a:pPr marL="0" indent="0">
              <a:buNone/>
            </a:pPr>
            <a:r>
              <a:rPr lang="en-US" sz="8800" dirty="0"/>
              <a:t>						</a:t>
            </a:r>
          </a:p>
          <a:p>
            <a:pPr marL="0" indent="0">
              <a:buNone/>
            </a:pPr>
            <a:r>
              <a:rPr lang="en-US" sz="8800" b="1" u="sng" dirty="0" smtClean="0"/>
              <a:t>FY17 Baseline Revenue (after proposed legislation)</a:t>
            </a:r>
          </a:p>
          <a:p>
            <a:pPr marL="0" indent="0">
              <a:buNone/>
            </a:pPr>
            <a:r>
              <a:rPr lang="en-US" sz="8800" dirty="0" smtClean="0"/>
              <a:t>AK </a:t>
            </a:r>
            <a:r>
              <a:rPr lang="en-US" sz="8800" dirty="0"/>
              <a:t>Permanent Fund Protection Act (annual draw</a:t>
            </a:r>
            <a:r>
              <a:rPr lang="en-US" sz="8800" dirty="0" smtClean="0"/>
              <a:t>)	 $  3,300</a:t>
            </a:r>
            <a:endParaRPr lang="en-US" sz="8800" dirty="0"/>
          </a:p>
          <a:p>
            <a:pPr marL="0" indent="0">
              <a:buNone/>
            </a:pPr>
            <a:r>
              <a:rPr lang="en-US" sz="8800" dirty="0"/>
              <a:t>Revenue from existing taxes and fees	 	</a:t>
            </a:r>
            <a:r>
              <a:rPr lang="en-US" sz="8800" dirty="0" smtClean="0"/>
              <a:t> </a:t>
            </a:r>
            <a:r>
              <a:rPr lang="en-US" sz="8800" dirty="0"/>
              <a:t>$     850</a:t>
            </a:r>
          </a:p>
          <a:p>
            <a:pPr marL="0" indent="0">
              <a:buNone/>
            </a:pPr>
            <a:r>
              <a:rPr lang="en-US" sz="8800" dirty="0"/>
              <a:t>Earnings on Savings					 </a:t>
            </a:r>
            <a:r>
              <a:rPr lang="en-US" sz="8800" u="sng" dirty="0"/>
              <a:t>$     135 </a:t>
            </a:r>
          </a:p>
          <a:p>
            <a:pPr marL="0" indent="0">
              <a:buNone/>
            </a:pPr>
            <a:r>
              <a:rPr lang="en-US" sz="8800" dirty="0"/>
              <a:t>							</a:t>
            </a:r>
            <a:r>
              <a:rPr lang="en-US" sz="8800" b="1" dirty="0"/>
              <a:t> $  </a:t>
            </a:r>
            <a:r>
              <a:rPr lang="en-US" sz="8800" b="1" dirty="0" smtClean="0"/>
              <a:t>4,285</a:t>
            </a:r>
            <a:endParaRPr lang="en-US" sz="8800" b="1" dirty="0"/>
          </a:p>
          <a:p>
            <a:pPr marL="0" indent="0">
              <a:buNone/>
            </a:pPr>
            <a:endParaRPr lang="en-US" sz="8800" b="1" u="sng" dirty="0"/>
          </a:p>
          <a:p>
            <a:pPr marL="0" indent="0">
              <a:buNone/>
            </a:pPr>
            <a:r>
              <a:rPr lang="en-US" sz="8800" b="1" u="sng" dirty="0" smtClean="0"/>
              <a:t>FY17 Spending Reductions</a:t>
            </a:r>
          </a:p>
          <a:p>
            <a:pPr marL="0" indent="0">
              <a:buNone/>
            </a:pPr>
            <a:r>
              <a:rPr lang="en-US" sz="8800" dirty="0" smtClean="0"/>
              <a:t>Continue Cuts</a:t>
            </a:r>
            <a:r>
              <a:rPr lang="en-US" sz="8800" dirty="0"/>
              <a:t>	</a:t>
            </a:r>
            <a:r>
              <a:rPr lang="en-US" sz="8800" dirty="0" smtClean="0"/>
              <a:t>            </a:t>
            </a:r>
            <a:r>
              <a:rPr lang="en-US" sz="8800" dirty="0"/>
              <a:t>	</a:t>
            </a:r>
            <a:r>
              <a:rPr lang="en-US" sz="8800" dirty="0" smtClean="0"/>
              <a:t>			 $     140</a:t>
            </a:r>
            <a:endParaRPr lang="en-US" sz="8800" dirty="0"/>
          </a:p>
          <a:p>
            <a:pPr marL="0" indent="0">
              <a:buNone/>
            </a:pPr>
            <a:r>
              <a:rPr lang="en-US" sz="8800" dirty="0"/>
              <a:t>Reform O&amp;G Tax Credits		             </a:t>
            </a:r>
            <a:r>
              <a:rPr lang="en-US" sz="8800" dirty="0" smtClean="0"/>
              <a:t> </a:t>
            </a:r>
            <a:r>
              <a:rPr lang="en-US" sz="8800" dirty="0"/>
              <a:t>	 </a:t>
            </a:r>
            <a:r>
              <a:rPr lang="en-US" sz="8800" dirty="0" smtClean="0"/>
              <a:t>$     400</a:t>
            </a:r>
            <a:endParaRPr lang="en-US" sz="8800" dirty="0"/>
          </a:p>
          <a:p>
            <a:pPr marL="0" indent="0">
              <a:buNone/>
            </a:pPr>
            <a:r>
              <a:rPr lang="en-US" sz="8800" dirty="0"/>
              <a:t>Net Priority Investments 				</a:t>
            </a:r>
            <a:r>
              <a:rPr lang="en-US" sz="8800" dirty="0" smtClean="0"/>
              <a:t>(</a:t>
            </a:r>
            <a:r>
              <a:rPr lang="en-US" sz="8800" u="sng" dirty="0" smtClean="0"/>
              <a:t>$       40)</a:t>
            </a:r>
            <a:endParaRPr lang="en-US" sz="8800" u="sng" dirty="0"/>
          </a:p>
          <a:p>
            <a:pPr marL="0" indent="0">
              <a:buNone/>
            </a:pPr>
            <a:r>
              <a:rPr lang="en-US" sz="8800" dirty="0"/>
              <a:t>	</a:t>
            </a:r>
            <a:r>
              <a:rPr lang="en-US" sz="8800" dirty="0" smtClean="0"/>
              <a:t>					        	</a:t>
            </a:r>
            <a:r>
              <a:rPr lang="en-US" sz="8800" b="1" dirty="0" smtClean="0"/>
              <a:t> $     500</a:t>
            </a:r>
          </a:p>
          <a:p>
            <a:pPr marL="0" indent="0">
              <a:buNone/>
            </a:pPr>
            <a:endParaRPr lang="en-US" sz="8800" dirty="0" smtClean="0">
              <a:solidFill>
                <a:srgbClr val="FF0000"/>
              </a:solidFill>
            </a:endParaRPr>
          </a:p>
          <a:p>
            <a:pPr marL="0" indent="0">
              <a:buNone/>
            </a:pPr>
            <a:r>
              <a:rPr lang="en-US" sz="3400" dirty="0" smtClean="0"/>
              <a:t>		</a:t>
            </a:r>
            <a:r>
              <a:rPr lang="en-US" sz="2000" dirty="0" smtClean="0"/>
              <a:t>			</a:t>
            </a:r>
          </a:p>
          <a:p>
            <a:pPr marL="0" indent="0">
              <a:buNone/>
            </a:pPr>
            <a:endParaRPr lang="en-US" sz="2900" dirty="0"/>
          </a:p>
        </p:txBody>
      </p:sp>
      <p:cxnSp>
        <p:nvCxnSpPr>
          <p:cNvPr id="3" name="Straight Connector 2"/>
          <p:cNvCxnSpPr/>
          <p:nvPr/>
        </p:nvCxnSpPr>
        <p:spPr bwMode="auto">
          <a:xfrm>
            <a:off x="381000" y="3733800"/>
            <a:ext cx="3581400" cy="0"/>
          </a:xfrm>
          <a:prstGeom prst="line">
            <a:avLst/>
          </a:prstGeom>
          <a:noFill/>
          <a:ln w="9525" cap="flat" cmpd="sng" algn="ctr">
            <a:noFill/>
            <a:prstDash val="solid"/>
            <a:round/>
            <a:headEnd type="none" w="med" len="med"/>
            <a:tailEnd type="none" w="med" len="med"/>
          </a:ln>
          <a:effectLst/>
        </p:spPr>
      </p:cxnSp>
      <p:cxnSp>
        <p:nvCxnSpPr>
          <p:cNvPr id="9" name="Straight Connector 8"/>
          <p:cNvCxnSpPr/>
          <p:nvPr/>
        </p:nvCxnSpPr>
        <p:spPr bwMode="auto">
          <a:xfrm>
            <a:off x="-2438400" y="4114800"/>
            <a:ext cx="8229600" cy="0"/>
          </a:xfrm>
          <a:prstGeom prst="line">
            <a:avLst/>
          </a:prstGeom>
          <a:noFill/>
          <a:ln w="9525" cap="flat" cmpd="sng" algn="ctr">
            <a:noFill/>
            <a:prstDash val="solid"/>
            <a:round/>
            <a:headEnd type="none" w="med" len="med"/>
            <a:tailEnd type="none" w="med" len="med"/>
          </a:ln>
          <a:effectLst/>
        </p:spPr>
      </p:cxnSp>
      <p:cxnSp>
        <p:nvCxnSpPr>
          <p:cNvPr id="12" name="Straight Connector 11"/>
          <p:cNvCxnSpPr/>
          <p:nvPr/>
        </p:nvCxnSpPr>
        <p:spPr>
          <a:xfrm>
            <a:off x="533400" y="4267200"/>
            <a:ext cx="739140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2160761"/>
            <a:ext cx="73914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31147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12</a:t>
            </a:fld>
            <a:endParaRPr lang="en-US" altLang="en-US" dirty="0"/>
          </a:p>
        </p:txBody>
      </p:sp>
      <p:sp>
        <p:nvSpPr>
          <p:cNvPr id="7" name="Rectangle 6"/>
          <p:cNvSpPr/>
          <p:nvPr/>
        </p:nvSpPr>
        <p:spPr>
          <a:xfrm>
            <a:off x="381000" y="228600"/>
            <a:ext cx="7393691" cy="646331"/>
          </a:xfrm>
          <a:prstGeom prst="rect">
            <a:avLst/>
          </a:prstGeom>
        </p:spPr>
        <p:txBody>
          <a:bodyPr wrap="none">
            <a:spAutoFit/>
          </a:bodyPr>
          <a:lstStyle/>
          <a:p>
            <a:pPr>
              <a:buNone/>
            </a:pPr>
            <a:r>
              <a:rPr lang="en-US" sz="3600" i="1" dirty="0" smtClean="0">
                <a:solidFill>
                  <a:srgbClr val="002060"/>
                </a:solidFill>
                <a:latin typeface="Garamond" panose="02020404030301010803" pitchFamily="18" charset="0"/>
              </a:rPr>
              <a:t>Closing the Budget Gap (Continued)</a:t>
            </a:r>
            <a:endParaRPr lang="en-US" sz="2400" i="1" dirty="0">
              <a:solidFill>
                <a:srgbClr val="002060"/>
              </a:solidFill>
              <a:latin typeface="Garamond" panose="02020404030301010803" pitchFamily="18" charset="0"/>
            </a:endParaRPr>
          </a:p>
        </p:txBody>
      </p:sp>
      <p:sp>
        <p:nvSpPr>
          <p:cNvPr id="11" name="Content Placeholder 2"/>
          <p:cNvSpPr>
            <a:spLocks noGrp="1"/>
          </p:cNvSpPr>
          <p:nvPr>
            <p:ph idx="1"/>
          </p:nvPr>
        </p:nvSpPr>
        <p:spPr>
          <a:xfrm>
            <a:off x="371475" y="1143000"/>
            <a:ext cx="8229600" cy="5095875"/>
          </a:xfrm>
        </p:spPr>
        <p:txBody>
          <a:bodyPr>
            <a:normAutofit fontScale="25000" lnSpcReduction="20000"/>
          </a:bodyPr>
          <a:lstStyle/>
          <a:p>
            <a:pPr marL="0" indent="0">
              <a:buNone/>
            </a:pPr>
            <a:r>
              <a:rPr lang="en-US" sz="1400" b="1" dirty="0" smtClean="0"/>
              <a:t>	</a:t>
            </a:r>
            <a:r>
              <a:rPr lang="en-US" sz="5600" b="1" dirty="0" smtClean="0"/>
              <a:t>				</a:t>
            </a:r>
            <a:endParaRPr lang="en-US" sz="8800" b="1" dirty="0" smtClean="0"/>
          </a:p>
          <a:p>
            <a:pPr marL="0" indent="0">
              <a:buNone/>
            </a:pPr>
            <a:r>
              <a:rPr lang="en-US" sz="8800" b="1" dirty="0"/>
              <a:t>			</a:t>
            </a:r>
            <a:endParaRPr lang="en-US" sz="8800" u="sng" dirty="0" smtClean="0"/>
          </a:p>
          <a:p>
            <a:pPr marL="0" indent="0">
              <a:buNone/>
            </a:pPr>
            <a:r>
              <a:rPr lang="en-US" sz="8800" b="1" u="sng" dirty="0" smtClean="0"/>
              <a:t>New Revenue Components (estimated</a:t>
            </a:r>
            <a:r>
              <a:rPr lang="en-US" sz="8800" b="1" dirty="0" smtClean="0"/>
              <a:t>)		 (Millions)</a:t>
            </a:r>
            <a:endParaRPr lang="en-US" sz="8800" b="1" u="sng" dirty="0" smtClean="0"/>
          </a:p>
          <a:p>
            <a:pPr marL="0" indent="0">
              <a:buNone/>
            </a:pPr>
            <a:r>
              <a:rPr lang="en-US" sz="8800" dirty="0" smtClean="0"/>
              <a:t>Mining (starting in FY 2018)	</a:t>
            </a:r>
            <a:r>
              <a:rPr lang="en-US" sz="8800" b="1" i="1" dirty="0">
                <a:solidFill>
                  <a:srgbClr val="C00000"/>
                </a:solidFill>
                <a:effectLst>
                  <a:outerShdw blurRad="38100" dist="38100" dir="2700000" algn="tl">
                    <a:srgbClr val="000000">
                      <a:alpha val="43137"/>
                    </a:srgbClr>
                  </a:outerShdw>
                </a:effectLst>
              </a:rPr>
              <a:t>			</a:t>
            </a:r>
            <a:r>
              <a:rPr lang="en-US" sz="8800" dirty="0"/>
              <a:t>  $          6</a:t>
            </a:r>
          </a:p>
          <a:p>
            <a:pPr marL="0" indent="0">
              <a:buNone/>
            </a:pPr>
            <a:r>
              <a:rPr lang="en-US" sz="8800" dirty="0"/>
              <a:t>Fishing							  $        </a:t>
            </a:r>
            <a:r>
              <a:rPr lang="en-US" sz="8800" dirty="0" smtClean="0"/>
              <a:t>18 </a:t>
            </a:r>
            <a:endParaRPr lang="en-US" sz="8800" dirty="0"/>
          </a:p>
          <a:p>
            <a:pPr marL="0" indent="0">
              <a:buNone/>
            </a:pPr>
            <a:r>
              <a:rPr lang="en-US" sz="8800" dirty="0"/>
              <a:t>Tourism 					</a:t>
            </a:r>
            <a:r>
              <a:rPr lang="en-US" sz="8800" dirty="0" smtClean="0"/>
              <a:t> </a:t>
            </a:r>
            <a:r>
              <a:rPr lang="en-US" sz="8800" dirty="0"/>
              <a:t>	  $        </a:t>
            </a:r>
            <a:r>
              <a:rPr lang="en-US" sz="8800" dirty="0" smtClean="0"/>
              <a:t>15 </a:t>
            </a:r>
            <a:endParaRPr lang="en-US" sz="8800" dirty="0"/>
          </a:p>
          <a:p>
            <a:pPr marL="0" indent="0">
              <a:buNone/>
            </a:pPr>
            <a:r>
              <a:rPr lang="en-US" sz="8800" b="1" i="1" dirty="0">
                <a:solidFill>
                  <a:srgbClr val="FF0000"/>
                </a:solidFill>
              </a:rPr>
              <a:t>Motor Fuel						  $        49 </a:t>
            </a:r>
          </a:p>
          <a:p>
            <a:pPr marL="0" indent="0">
              <a:buNone/>
            </a:pPr>
            <a:r>
              <a:rPr lang="en-US" sz="8800" dirty="0"/>
              <a:t>Alcohol 						  $        40 </a:t>
            </a:r>
          </a:p>
          <a:p>
            <a:pPr marL="0" indent="0">
              <a:buNone/>
            </a:pPr>
            <a:r>
              <a:rPr lang="en-US" sz="8800" dirty="0"/>
              <a:t>Tobacco						</a:t>
            </a:r>
            <a:r>
              <a:rPr lang="en-US" sz="8800" dirty="0" smtClean="0"/>
              <a:t>  </a:t>
            </a:r>
            <a:r>
              <a:rPr lang="en-US" sz="8800" dirty="0"/>
              <a:t>$        </a:t>
            </a:r>
            <a:r>
              <a:rPr lang="en-US" sz="8800" dirty="0" smtClean="0"/>
              <a:t>29 </a:t>
            </a:r>
            <a:endParaRPr lang="en-US" sz="8800" dirty="0"/>
          </a:p>
          <a:p>
            <a:pPr marL="0" indent="0">
              <a:buNone/>
            </a:pPr>
            <a:r>
              <a:rPr lang="en-US" sz="8800" dirty="0"/>
              <a:t>Oil and Gas 						  $      100 </a:t>
            </a:r>
          </a:p>
          <a:p>
            <a:pPr marL="0" indent="0">
              <a:buNone/>
            </a:pPr>
            <a:r>
              <a:rPr lang="en-US" sz="8800" dirty="0" smtClean="0"/>
              <a:t>Income Tax (half in FY17; first full year is FY18)</a:t>
            </a:r>
            <a:r>
              <a:rPr lang="en-US" sz="8800" dirty="0"/>
              <a:t>	  </a:t>
            </a:r>
            <a:r>
              <a:rPr lang="en-US" sz="8800" u="sng" dirty="0"/>
              <a:t>$      200</a:t>
            </a:r>
          </a:p>
          <a:p>
            <a:pPr marL="0" indent="0">
              <a:buNone/>
            </a:pPr>
            <a:r>
              <a:rPr lang="en-US" sz="8800" dirty="0"/>
              <a:t>						         </a:t>
            </a:r>
            <a:r>
              <a:rPr lang="en-US" sz="8800" dirty="0" smtClean="0"/>
              <a:t> </a:t>
            </a:r>
            <a:r>
              <a:rPr lang="en-US" sz="8800" dirty="0"/>
              <a:t>	  $      </a:t>
            </a:r>
            <a:r>
              <a:rPr lang="en-US" sz="8800" dirty="0" smtClean="0"/>
              <a:t>457</a:t>
            </a:r>
          </a:p>
          <a:p>
            <a:pPr marL="0" indent="0">
              <a:buNone/>
            </a:pPr>
            <a:endParaRPr lang="en-US" sz="8800" dirty="0" smtClean="0"/>
          </a:p>
          <a:p>
            <a:pPr marL="0" indent="0">
              <a:buNone/>
            </a:pPr>
            <a:r>
              <a:rPr lang="en-US" sz="8800" b="1" dirty="0" smtClean="0"/>
              <a:t>Total with reductions and new revenue 	  	  $   5,242  </a:t>
            </a:r>
            <a:endParaRPr lang="en-US" sz="8800" b="1" dirty="0"/>
          </a:p>
          <a:p>
            <a:pPr marL="0" indent="0">
              <a:buNone/>
            </a:pPr>
            <a:endParaRPr lang="en-US" sz="8800" dirty="0"/>
          </a:p>
          <a:p>
            <a:pPr marL="0" indent="0">
              <a:buNone/>
            </a:pPr>
            <a:endParaRPr lang="en-US" sz="4800" dirty="0"/>
          </a:p>
          <a:p>
            <a:pPr marL="0" indent="0">
              <a:buNone/>
            </a:pPr>
            <a:r>
              <a:rPr lang="en-US" sz="3400" dirty="0"/>
              <a:t>		</a:t>
            </a:r>
            <a:r>
              <a:rPr lang="en-US" sz="2000" dirty="0"/>
              <a:t>			</a:t>
            </a:r>
          </a:p>
          <a:p>
            <a:pPr marL="0" indent="0">
              <a:buNone/>
            </a:pPr>
            <a:endParaRPr lang="en-US" sz="2900" dirty="0"/>
          </a:p>
        </p:txBody>
      </p:sp>
    </p:spTree>
    <p:extLst>
      <p:ext uri="{BB962C8B-B14F-4D97-AF65-F5344CB8AC3E}">
        <p14:creationId xmlns:p14="http://schemas.microsoft.com/office/powerpoint/2010/main" val="34864973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13</a:t>
            </a:fld>
            <a:endParaRPr lang="en-US" altLang="en-US" dirty="0"/>
          </a:p>
        </p:txBody>
      </p:sp>
      <p:sp>
        <p:nvSpPr>
          <p:cNvPr id="21" name="TextBox 20"/>
          <p:cNvSpPr txBox="1"/>
          <p:nvPr/>
        </p:nvSpPr>
        <p:spPr>
          <a:xfrm>
            <a:off x="381000" y="990600"/>
            <a:ext cx="8686801" cy="5709255"/>
          </a:xfrm>
          <a:prstGeom prst="rect">
            <a:avLst/>
          </a:prstGeom>
          <a:noFill/>
        </p:spPr>
        <p:txBody>
          <a:bodyPr wrap="square" rtlCol="0">
            <a:spAutoFit/>
          </a:bodyPr>
          <a:lstStyle/>
          <a:p>
            <a:pPr marL="233363" indent="-233363">
              <a:spcBef>
                <a:spcPts val="0"/>
              </a:spcBef>
              <a:spcAft>
                <a:spcPts val="1800"/>
              </a:spcAft>
              <a:buNone/>
              <a:tabLst>
                <a:tab pos="1371600" algn="l"/>
              </a:tabLst>
            </a:pPr>
            <a:r>
              <a:rPr lang="en-US" sz="2000" dirty="0"/>
              <a:t>Sec. 1.	</a:t>
            </a:r>
            <a:r>
              <a:rPr lang="en-US" sz="2000" b="0" dirty="0"/>
              <a:t>Adds a $25 or 1% tax penalty for failure to file electronically unless an exemption is received by the taxpayer	</a:t>
            </a:r>
          </a:p>
          <a:p>
            <a:pPr marL="233363" indent="-233363">
              <a:spcBef>
                <a:spcPts val="0"/>
              </a:spcBef>
              <a:spcAft>
                <a:spcPts val="1800"/>
              </a:spcAft>
              <a:buNone/>
              <a:tabLst>
                <a:tab pos="1371600" algn="l"/>
              </a:tabLst>
            </a:pPr>
            <a:r>
              <a:rPr lang="en-US" sz="2000" dirty="0"/>
              <a:t>Sec. 2.  </a:t>
            </a:r>
            <a:r>
              <a:rPr lang="en-US" sz="2000" b="0" dirty="0"/>
              <a:t>	Requires electronic submission of tax returns, license applications, and other documents submitted to the Department of Revenue. This changes the general tax statutes, AS 43.05, and will apply to all tax types administered by the department. Provides a process to request an exemption if a taxpayer does not have the technological capability to do so.</a:t>
            </a:r>
          </a:p>
          <a:p>
            <a:pPr marL="233363" indent="-233363">
              <a:spcBef>
                <a:spcPts val="0"/>
              </a:spcBef>
              <a:spcAft>
                <a:spcPts val="1800"/>
              </a:spcAft>
              <a:buNone/>
              <a:tabLst>
                <a:tab pos="1371600" algn="l"/>
              </a:tabLst>
            </a:pPr>
            <a:r>
              <a:rPr lang="en-US" sz="2000" dirty="0"/>
              <a:t>Sec. 3</a:t>
            </a:r>
            <a:r>
              <a:rPr lang="en-US" sz="2000" dirty="0" smtClean="0"/>
              <a:t>. </a:t>
            </a:r>
            <a:r>
              <a:rPr lang="en-US" sz="2000" b="0" dirty="0" smtClean="0"/>
              <a:t>	Changes </a:t>
            </a:r>
            <a:r>
              <a:rPr lang="en-US" sz="2000" b="0" dirty="0"/>
              <a:t>the per-gallon tax rates for dealers for all categories of motor fuel: highway fuel and gasohol from $0.08 to $0.16; marine fuel from $0.05 to $0.10; aviation gasoline from $0.047 to $0.10; and jet fuel from $0.032 to $0.10</a:t>
            </a:r>
            <a:r>
              <a:rPr lang="en-US" sz="2000" b="0" dirty="0" smtClean="0"/>
              <a:t>.</a:t>
            </a:r>
            <a:endParaRPr lang="en-US" sz="2000" b="0" dirty="0"/>
          </a:p>
          <a:p>
            <a:pPr marL="233363" indent="-233363">
              <a:spcBef>
                <a:spcPts val="0"/>
              </a:spcBef>
              <a:spcAft>
                <a:spcPts val="1800"/>
              </a:spcAft>
              <a:buNone/>
              <a:tabLst>
                <a:tab pos="1371600" algn="l"/>
              </a:tabLst>
            </a:pPr>
            <a:r>
              <a:rPr lang="en-US" sz="2000" dirty="0"/>
              <a:t>Sec. 4</a:t>
            </a:r>
            <a:r>
              <a:rPr lang="en-US" sz="2000" dirty="0" smtClean="0"/>
              <a:t>. </a:t>
            </a:r>
            <a:r>
              <a:rPr lang="en-US" sz="2000" b="0" dirty="0" smtClean="0"/>
              <a:t>	Changes </a:t>
            </a:r>
            <a:r>
              <a:rPr lang="en-US" sz="2000" b="0" dirty="0"/>
              <a:t>the per-gallon tax rates for users for all categories of motor fuel: highway fuel and gasohol from $0.08 to $0.16; marine fuel from $0.05 to $0.10; aviation gasoline from $0.047 to $0.10; and jet fuel from $0.032 to $0.10.</a:t>
            </a:r>
          </a:p>
        </p:txBody>
      </p:sp>
      <p:sp>
        <p:nvSpPr>
          <p:cNvPr id="29" name="Rectangle 28"/>
          <p:cNvSpPr/>
          <p:nvPr/>
        </p:nvSpPr>
        <p:spPr>
          <a:xfrm>
            <a:off x="381000" y="228600"/>
            <a:ext cx="3709670"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Sectional Analysis</a:t>
            </a:r>
            <a:endParaRPr lang="en-US" sz="2400" i="1" dirty="0"/>
          </a:p>
        </p:txBody>
      </p:sp>
    </p:spTree>
    <p:extLst>
      <p:ext uri="{BB962C8B-B14F-4D97-AF65-F5344CB8AC3E}">
        <p14:creationId xmlns:p14="http://schemas.microsoft.com/office/powerpoint/2010/main" val="2203123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14</a:t>
            </a:fld>
            <a:endParaRPr lang="en-US" altLang="en-US" dirty="0"/>
          </a:p>
        </p:txBody>
      </p:sp>
      <p:sp>
        <p:nvSpPr>
          <p:cNvPr id="21" name="TextBox 20"/>
          <p:cNvSpPr txBox="1"/>
          <p:nvPr/>
        </p:nvSpPr>
        <p:spPr>
          <a:xfrm>
            <a:off x="381000" y="1234619"/>
            <a:ext cx="8686801" cy="4708981"/>
          </a:xfrm>
          <a:prstGeom prst="rect">
            <a:avLst/>
          </a:prstGeom>
          <a:noFill/>
        </p:spPr>
        <p:txBody>
          <a:bodyPr wrap="square" rtlCol="0">
            <a:spAutoFit/>
          </a:bodyPr>
          <a:lstStyle/>
          <a:p>
            <a:pPr marL="233363" indent="-233363">
              <a:spcBef>
                <a:spcPts val="0"/>
              </a:spcBef>
              <a:spcAft>
                <a:spcPts val="1800"/>
              </a:spcAft>
              <a:buNone/>
              <a:tabLst>
                <a:tab pos="1371600" algn="l"/>
              </a:tabLst>
            </a:pPr>
            <a:r>
              <a:rPr lang="en-US" sz="2000" dirty="0"/>
              <a:t>Sec. </a:t>
            </a:r>
            <a:r>
              <a:rPr lang="en-US" sz="2000" dirty="0" smtClean="0"/>
              <a:t>5. </a:t>
            </a:r>
            <a:r>
              <a:rPr lang="en-US" sz="2000" b="0" dirty="0" smtClean="0"/>
              <a:t>	</a:t>
            </a:r>
            <a:r>
              <a:rPr lang="en-US" sz="2000" b="0" dirty="0"/>
              <a:t>Changes the </a:t>
            </a:r>
            <a:r>
              <a:rPr lang="en-US" sz="2000" b="0" dirty="0" smtClean="0"/>
              <a:t>motor </a:t>
            </a:r>
            <a:r>
              <a:rPr lang="en-US" sz="2000" b="0" dirty="0"/>
              <a:t>f</a:t>
            </a:r>
            <a:r>
              <a:rPr lang="en-US" sz="2000" b="0" dirty="0" smtClean="0"/>
              <a:t>uel refund rate for “off-road use”, when the tax has been paid, from </a:t>
            </a:r>
            <a:r>
              <a:rPr lang="en-US" sz="2000" b="0" dirty="0"/>
              <a:t>$</a:t>
            </a:r>
            <a:r>
              <a:rPr lang="en-US" sz="2000" b="0" dirty="0" smtClean="0"/>
              <a:t>0.06 </a:t>
            </a:r>
            <a:r>
              <a:rPr lang="en-US" sz="2000" b="0" dirty="0"/>
              <a:t>to $</a:t>
            </a:r>
            <a:r>
              <a:rPr lang="en-US" sz="2000" b="0" dirty="0" smtClean="0"/>
              <a:t>0.12.</a:t>
            </a:r>
            <a:endParaRPr lang="en-US" sz="2000" b="0" dirty="0"/>
          </a:p>
          <a:p>
            <a:pPr marL="233363" indent="-233363">
              <a:spcBef>
                <a:spcPts val="0"/>
              </a:spcBef>
              <a:spcAft>
                <a:spcPts val="1800"/>
              </a:spcAft>
              <a:buNone/>
              <a:tabLst>
                <a:tab pos="1371600" algn="l"/>
              </a:tabLst>
            </a:pPr>
            <a:r>
              <a:rPr lang="en-US" sz="2000" dirty="0" smtClean="0"/>
              <a:t>Sec</a:t>
            </a:r>
            <a:r>
              <a:rPr lang="en-US" sz="2000" dirty="0"/>
              <a:t>. </a:t>
            </a:r>
            <a:r>
              <a:rPr lang="en-US" sz="2000" dirty="0" smtClean="0"/>
              <a:t>6. </a:t>
            </a:r>
            <a:r>
              <a:rPr lang="en-US" sz="2000" b="0" dirty="0" smtClean="0"/>
              <a:t>	Conforming </a:t>
            </a:r>
            <a:r>
              <a:rPr lang="en-US" sz="2000" b="0" dirty="0"/>
              <a:t>applicability language clarifying that the tax increases apply to motor fuel sold after the effective date and the electronic filing requirement applies to returns submitted after the effective date</a:t>
            </a:r>
            <a:r>
              <a:rPr lang="en-US" sz="2000" b="0" dirty="0" smtClean="0"/>
              <a:t>.</a:t>
            </a:r>
            <a:endParaRPr lang="en-US" sz="2000" b="0" dirty="0"/>
          </a:p>
          <a:p>
            <a:pPr marL="233363" indent="-233363">
              <a:spcBef>
                <a:spcPts val="0"/>
              </a:spcBef>
              <a:spcAft>
                <a:spcPts val="1800"/>
              </a:spcAft>
              <a:buNone/>
              <a:tabLst>
                <a:tab pos="1371600" algn="l"/>
              </a:tabLst>
            </a:pPr>
            <a:r>
              <a:rPr lang="en-US" sz="2000" dirty="0"/>
              <a:t>Sec. </a:t>
            </a:r>
            <a:r>
              <a:rPr lang="en-US" sz="2000" dirty="0" smtClean="0"/>
              <a:t>7.  </a:t>
            </a:r>
            <a:r>
              <a:rPr lang="en-US" sz="2000" b="0" dirty="0" smtClean="0"/>
              <a:t>	Transitional </a:t>
            </a:r>
            <a:r>
              <a:rPr lang="en-US" sz="2000" b="0" dirty="0"/>
              <a:t>language allowing for regulations to implement the changes</a:t>
            </a:r>
            <a:r>
              <a:rPr lang="en-US" sz="2000" b="0" dirty="0" smtClean="0"/>
              <a:t>.</a:t>
            </a:r>
            <a:endParaRPr lang="en-US" sz="2000" b="0" dirty="0"/>
          </a:p>
          <a:p>
            <a:pPr marL="233363" indent="-233363">
              <a:spcBef>
                <a:spcPts val="0"/>
              </a:spcBef>
              <a:spcAft>
                <a:spcPts val="1800"/>
              </a:spcAft>
              <a:buNone/>
              <a:tabLst>
                <a:tab pos="1371600" algn="l"/>
              </a:tabLst>
            </a:pPr>
            <a:r>
              <a:rPr lang="en-US" sz="2000" dirty="0"/>
              <a:t>Sec. </a:t>
            </a:r>
            <a:r>
              <a:rPr lang="en-US" sz="2000" dirty="0" smtClean="0"/>
              <a:t>8.  </a:t>
            </a:r>
            <a:r>
              <a:rPr lang="en-US" sz="2000" b="0" dirty="0" smtClean="0"/>
              <a:t>	Immediate </a:t>
            </a:r>
            <a:r>
              <a:rPr lang="en-US" sz="2000" b="0" dirty="0"/>
              <a:t>effective date for the transitional regulatory language in Sec. </a:t>
            </a:r>
            <a:r>
              <a:rPr lang="en-US" sz="2000" b="0" dirty="0" smtClean="0"/>
              <a:t>7.</a:t>
            </a:r>
            <a:endParaRPr lang="en-US" sz="2000" b="0" dirty="0"/>
          </a:p>
          <a:p>
            <a:pPr marL="233363" indent="-233363">
              <a:spcBef>
                <a:spcPts val="0"/>
              </a:spcBef>
              <a:spcAft>
                <a:spcPts val="1800"/>
              </a:spcAft>
              <a:buNone/>
              <a:tabLst>
                <a:tab pos="1371600" algn="l"/>
              </a:tabLst>
            </a:pPr>
            <a:r>
              <a:rPr lang="en-US" sz="2000" dirty="0"/>
              <a:t>Sec. </a:t>
            </a:r>
            <a:r>
              <a:rPr lang="en-US" sz="2000" dirty="0" smtClean="0"/>
              <a:t>9.  </a:t>
            </a:r>
            <a:r>
              <a:rPr lang="en-US" sz="2000" b="0" dirty="0" smtClean="0"/>
              <a:t>	Effective </a:t>
            </a:r>
            <a:r>
              <a:rPr lang="en-US" sz="2000" b="0" dirty="0"/>
              <a:t>date of 7/1/16 for the rest of the bill including the tax rate changes.</a:t>
            </a:r>
          </a:p>
        </p:txBody>
      </p:sp>
      <p:sp>
        <p:nvSpPr>
          <p:cNvPr id="29" name="Rectangle 28"/>
          <p:cNvSpPr/>
          <p:nvPr/>
        </p:nvSpPr>
        <p:spPr>
          <a:xfrm>
            <a:off x="381000" y="228600"/>
            <a:ext cx="6215163"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Sectional Analysis (Continued)</a:t>
            </a:r>
            <a:endParaRPr lang="en-US" sz="2400" i="1" dirty="0"/>
          </a:p>
        </p:txBody>
      </p:sp>
    </p:spTree>
    <p:extLst>
      <p:ext uri="{BB962C8B-B14F-4D97-AF65-F5344CB8AC3E}">
        <p14:creationId xmlns:p14="http://schemas.microsoft.com/office/powerpoint/2010/main" val="174607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280240"/>
            <a:ext cx="3124200" cy="1508105"/>
          </a:xfrm>
          <a:prstGeom prst="rect">
            <a:avLst/>
          </a:prstGeom>
        </p:spPr>
        <p:txBody>
          <a:bodyPr wrap="square">
            <a:spAutoFit/>
          </a:bodyPr>
          <a:lstStyle/>
          <a:p>
            <a:r>
              <a:rPr lang="en-US" sz="2000" u="sng" dirty="0" smtClean="0">
                <a:solidFill>
                  <a:schemeClr val="accent1">
                    <a:lumMod val="75000"/>
                  </a:schemeClr>
                </a:solidFill>
                <a:latin typeface="+mj-lt"/>
              </a:rPr>
              <a:t>Contact Information</a:t>
            </a:r>
          </a:p>
          <a:p>
            <a:pPr algn="ctr">
              <a:buNone/>
            </a:pPr>
            <a:endParaRPr lang="en-US" sz="2000" u="sng" dirty="0" smtClean="0">
              <a:solidFill>
                <a:schemeClr val="accent1">
                  <a:lumMod val="75000"/>
                </a:schemeClr>
              </a:solidFill>
              <a:latin typeface="+mj-lt"/>
            </a:endParaRPr>
          </a:p>
          <a:p>
            <a:pPr>
              <a:buNone/>
            </a:pPr>
            <a:endParaRPr lang="en-US" sz="2000" u="sng" dirty="0">
              <a:solidFill>
                <a:schemeClr val="accent1">
                  <a:lumMod val="75000"/>
                </a:schemeClr>
              </a:solidFill>
              <a:latin typeface="+mj-lt"/>
            </a:endParaRPr>
          </a:p>
          <a:p>
            <a:pPr algn="ctr">
              <a:buNone/>
            </a:pPr>
            <a:endParaRPr lang="en-US" sz="2000" u="sng" dirty="0">
              <a:solidFill>
                <a:schemeClr val="accent1">
                  <a:lumMod val="75000"/>
                </a:schemeClr>
              </a:solidFill>
              <a:latin typeface="+mj-lt"/>
            </a:endParaRPr>
          </a:p>
        </p:txBody>
      </p:sp>
      <p:pic>
        <p:nvPicPr>
          <p:cNvPr id="2050" name="Picture 2" descr="C:\Users\rpmitchell-colgan\AppData\Local\Microsoft\Windows\Temporary Internet Files\Content.Outlook\HUYGI132\logo-04-update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81000"/>
            <a:ext cx="4445000" cy="201734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2"/>
          <p:cNvSpPr>
            <a:spLocks noChangeArrowheads="1"/>
          </p:cNvSpPr>
          <p:nvPr/>
        </p:nvSpPr>
        <p:spPr bwMode="auto">
          <a:xfrm>
            <a:off x="609600" y="4807374"/>
            <a:ext cx="6858000" cy="159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ct val="0"/>
              </a:spcBef>
              <a:buClrTx/>
              <a:buSzTx/>
              <a:buFontTx/>
              <a:buNone/>
            </a:pPr>
            <a:endParaRPr lang="en-US" sz="1600" dirty="0" smtClean="0">
              <a:solidFill>
                <a:srgbClr val="05227D"/>
              </a:solidFill>
              <a:latin typeface="Garamond" pitchFamily="18" charset="0"/>
            </a:endParaRPr>
          </a:p>
          <a:p>
            <a:pPr>
              <a:lnSpc>
                <a:spcPct val="80000"/>
              </a:lnSpc>
              <a:spcBef>
                <a:spcPct val="0"/>
              </a:spcBef>
              <a:buClrTx/>
              <a:buSzTx/>
              <a:buFontTx/>
              <a:buNone/>
            </a:pPr>
            <a:r>
              <a:rPr lang="en-US" dirty="0" smtClean="0">
                <a:solidFill>
                  <a:srgbClr val="05227D"/>
                </a:solidFill>
                <a:latin typeface="Garamond" pitchFamily="18" charset="0"/>
              </a:rPr>
              <a:t>Jerry Burnett			Marc </a:t>
            </a:r>
            <a:r>
              <a:rPr lang="en-US" dirty="0" err="1" smtClean="0">
                <a:solidFill>
                  <a:srgbClr val="05227D"/>
                </a:solidFill>
                <a:latin typeface="Garamond" pitchFamily="18" charset="0"/>
              </a:rPr>
              <a:t>Luiken</a:t>
            </a:r>
            <a:endParaRPr lang="en-US" dirty="0">
              <a:solidFill>
                <a:srgbClr val="05227D"/>
              </a:solidFill>
              <a:latin typeface="Garamond" pitchFamily="18" charset="0"/>
            </a:endParaRPr>
          </a:p>
          <a:p>
            <a:pPr>
              <a:lnSpc>
                <a:spcPct val="80000"/>
              </a:lnSpc>
              <a:spcBef>
                <a:spcPct val="0"/>
              </a:spcBef>
              <a:buClrTx/>
              <a:buSzTx/>
              <a:buFontTx/>
              <a:buNone/>
            </a:pPr>
            <a:r>
              <a:rPr lang="en-US" dirty="0" smtClean="0">
                <a:solidFill>
                  <a:srgbClr val="05227D"/>
                </a:solidFill>
                <a:latin typeface="Garamond" pitchFamily="18" charset="0"/>
              </a:rPr>
              <a:t>Deputy Commissioner		Commissioner</a:t>
            </a:r>
            <a:endParaRPr lang="en-US" dirty="0">
              <a:solidFill>
                <a:srgbClr val="05227D"/>
              </a:solidFill>
              <a:latin typeface="Garamond" pitchFamily="18" charset="0"/>
            </a:endParaRPr>
          </a:p>
          <a:p>
            <a:pPr>
              <a:lnSpc>
                <a:spcPct val="80000"/>
              </a:lnSpc>
              <a:spcBef>
                <a:spcPct val="0"/>
              </a:spcBef>
              <a:buClrTx/>
              <a:buSzTx/>
              <a:buFontTx/>
              <a:buNone/>
            </a:pPr>
            <a:r>
              <a:rPr lang="en-US" dirty="0">
                <a:solidFill>
                  <a:srgbClr val="05227D"/>
                </a:solidFill>
                <a:latin typeface="Garamond" pitchFamily="18" charset="0"/>
              </a:rPr>
              <a:t>Department of </a:t>
            </a:r>
            <a:r>
              <a:rPr lang="en-US" dirty="0" smtClean="0">
                <a:solidFill>
                  <a:srgbClr val="05227D"/>
                </a:solidFill>
                <a:latin typeface="Garamond" pitchFamily="18" charset="0"/>
              </a:rPr>
              <a:t>Revenue		Department of Transportation </a:t>
            </a:r>
            <a:r>
              <a:rPr lang="en-US" dirty="0">
                <a:solidFill>
                  <a:srgbClr val="05227D"/>
                </a:solidFill>
                <a:latin typeface="Garamond" pitchFamily="18" charset="0"/>
              </a:rPr>
              <a:t>Jerry.Burnett@Alaska.gov </a:t>
            </a:r>
            <a:r>
              <a:rPr lang="en-US" dirty="0" smtClean="0">
                <a:solidFill>
                  <a:srgbClr val="05227D"/>
                </a:solidFill>
                <a:latin typeface="Garamond" pitchFamily="18" charset="0"/>
              </a:rPr>
              <a:t>		  and Public Facilities</a:t>
            </a:r>
            <a:endParaRPr lang="en-US" dirty="0">
              <a:solidFill>
                <a:srgbClr val="05227D"/>
              </a:solidFill>
              <a:latin typeface="Garamond" pitchFamily="18" charset="0"/>
            </a:endParaRPr>
          </a:p>
          <a:p>
            <a:pPr>
              <a:lnSpc>
                <a:spcPct val="80000"/>
              </a:lnSpc>
              <a:spcBef>
                <a:spcPct val="0"/>
              </a:spcBef>
              <a:buClrTx/>
              <a:buSzTx/>
              <a:buFontTx/>
              <a:buNone/>
            </a:pPr>
            <a:r>
              <a:rPr lang="en-US" dirty="0">
                <a:solidFill>
                  <a:srgbClr val="05227D"/>
                </a:solidFill>
                <a:latin typeface="Garamond" pitchFamily="18" charset="0"/>
              </a:rPr>
              <a:t>(907) 465-3669 </a:t>
            </a:r>
            <a:r>
              <a:rPr lang="en-US" dirty="0" smtClean="0">
                <a:solidFill>
                  <a:srgbClr val="05227D"/>
                </a:solidFill>
                <a:latin typeface="Garamond" pitchFamily="18" charset="0"/>
              </a:rPr>
              <a:t>			Marc.Luiken@Alaska.gov</a:t>
            </a:r>
            <a:endParaRPr lang="en-US" dirty="0">
              <a:solidFill>
                <a:srgbClr val="05227D"/>
              </a:solidFill>
              <a:latin typeface="Garamond" pitchFamily="18" charset="0"/>
            </a:endParaRPr>
          </a:p>
          <a:p>
            <a:pPr>
              <a:lnSpc>
                <a:spcPct val="80000"/>
              </a:lnSpc>
              <a:spcBef>
                <a:spcPct val="0"/>
              </a:spcBef>
              <a:buClrTx/>
              <a:buSzTx/>
              <a:buFontTx/>
              <a:buNone/>
            </a:pPr>
            <a:r>
              <a:rPr lang="en-US" dirty="0" smtClean="0">
                <a:solidFill>
                  <a:srgbClr val="05227D"/>
                </a:solidFill>
                <a:latin typeface="Garamond" pitchFamily="18" charset="0"/>
              </a:rPr>
              <a:t>				(907) 465-3901</a:t>
            </a:r>
            <a:endParaRPr lang="en-US" dirty="0">
              <a:solidFill>
                <a:srgbClr val="05227D"/>
              </a:solidFill>
              <a:latin typeface="Garamond" pitchFamily="18" charset="0"/>
            </a:endParaRPr>
          </a:p>
          <a:p>
            <a:pPr>
              <a:lnSpc>
                <a:spcPct val="80000"/>
              </a:lnSpc>
              <a:spcBef>
                <a:spcPct val="0"/>
              </a:spcBef>
              <a:buClrTx/>
              <a:buSzTx/>
              <a:buFontTx/>
              <a:buNone/>
            </a:pPr>
            <a:endParaRPr lang="en-US" sz="1400" dirty="0" smtClean="0">
              <a:solidFill>
                <a:srgbClr val="05227D"/>
              </a:solidFill>
              <a:latin typeface="Garamond" pitchFamily="18" charset="0"/>
            </a:endParaRPr>
          </a:p>
          <a:p>
            <a:pPr>
              <a:lnSpc>
                <a:spcPct val="80000"/>
              </a:lnSpc>
              <a:spcBef>
                <a:spcPct val="0"/>
              </a:spcBef>
              <a:buClrTx/>
              <a:buSzTx/>
              <a:buFontTx/>
              <a:buNone/>
            </a:pPr>
            <a:endParaRPr lang="en-US" sz="1600" dirty="0">
              <a:solidFill>
                <a:srgbClr val="05227D"/>
              </a:solidFill>
              <a:latin typeface="Garamond" pitchFamily="18" charset="0"/>
            </a:endParaRPr>
          </a:p>
          <a:p>
            <a:pPr>
              <a:lnSpc>
                <a:spcPct val="80000"/>
              </a:lnSpc>
              <a:spcBef>
                <a:spcPct val="0"/>
              </a:spcBef>
              <a:buClrTx/>
              <a:buSzTx/>
              <a:buFontTx/>
              <a:buNone/>
            </a:pPr>
            <a:endParaRPr lang="en-US" sz="1600" dirty="0" smtClean="0">
              <a:solidFill>
                <a:srgbClr val="05227D"/>
              </a:solidFill>
              <a:latin typeface="Garamond" pitchFamily="18" charset="0"/>
            </a:endParaRPr>
          </a:p>
          <a:p>
            <a:pPr>
              <a:lnSpc>
                <a:spcPct val="80000"/>
              </a:lnSpc>
              <a:spcBef>
                <a:spcPct val="0"/>
              </a:spcBef>
              <a:buClrTx/>
              <a:buSzTx/>
              <a:buFontTx/>
              <a:buNone/>
            </a:pPr>
            <a:endParaRPr lang="en-US" sz="1600" dirty="0">
              <a:solidFill>
                <a:srgbClr val="05227D"/>
              </a:solidFill>
              <a:latin typeface="Garamond" pitchFamily="18" charset="0"/>
            </a:endParaRPr>
          </a:p>
          <a:p>
            <a:pPr>
              <a:lnSpc>
                <a:spcPct val="80000"/>
              </a:lnSpc>
              <a:spcBef>
                <a:spcPct val="0"/>
              </a:spcBef>
              <a:buClrTx/>
              <a:buSzTx/>
              <a:buFontTx/>
              <a:buNone/>
            </a:pPr>
            <a:r>
              <a:rPr lang="en-US" sz="1600" dirty="0" smtClean="0">
                <a:solidFill>
                  <a:srgbClr val="05227D"/>
                </a:solidFill>
                <a:latin typeface="Garamond" pitchFamily="18" charset="0"/>
              </a:rPr>
              <a:t> </a:t>
            </a:r>
            <a:endParaRPr lang="en-US" sz="1600" dirty="0">
              <a:solidFill>
                <a:srgbClr val="05227D"/>
              </a:solidFill>
              <a:latin typeface="Garamond" pitchFamily="18" charset="0"/>
            </a:endParaRPr>
          </a:p>
        </p:txBody>
      </p:sp>
    </p:spTree>
    <p:extLst>
      <p:ext uri="{BB962C8B-B14F-4D97-AF65-F5344CB8AC3E}">
        <p14:creationId xmlns:p14="http://schemas.microsoft.com/office/powerpoint/2010/main" val="6901154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2</a:t>
            </a:fld>
            <a:endParaRPr lang="en-US" altLang="en-US" dirty="0"/>
          </a:p>
        </p:txBody>
      </p:sp>
      <p:sp>
        <p:nvSpPr>
          <p:cNvPr id="21" name="TextBox 20"/>
          <p:cNvSpPr txBox="1"/>
          <p:nvPr/>
        </p:nvSpPr>
        <p:spPr>
          <a:xfrm>
            <a:off x="609600" y="2438400"/>
            <a:ext cx="7848600" cy="1200329"/>
          </a:xfrm>
          <a:prstGeom prst="rect">
            <a:avLst/>
          </a:prstGeom>
          <a:noFill/>
        </p:spPr>
        <p:txBody>
          <a:bodyPr wrap="square" rtlCol="0">
            <a:spAutoFit/>
          </a:bodyPr>
          <a:lstStyle/>
          <a:p>
            <a:r>
              <a:rPr lang="en-US" sz="2400" b="0" dirty="0" smtClean="0"/>
              <a:t>“</a:t>
            </a:r>
            <a:r>
              <a:rPr lang="en-US" sz="2400" b="0" dirty="0"/>
              <a:t>An Act requiring the electronic submission of a tax return or report with the Department of Revenue; relating to the motor fuel tax; and providing for an effective date</a:t>
            </a:r>
            <a:r>
              <a:rPr lang="en-US" sz="2400" b="0" dirty="0" smtClean="0"/>
              <a:t>.”</a:t>
            </a:r>
            <a:endParaRPr lang="en-US" sz="2400" b="0" dirty="0"/>
          </a:p>
        </p:txBody>
      </p:sp>
      <p:sp>
        <p:nvSpPr>
          <p:cNvPr id="29" name="Rectangle 28"/>
          <p:cNvSpPr/>
          <p:nvPr/>
        </p:nvSpPr>
        <p:spPr>
          <a:xfrm>
            <a:off x="381000" y="228600"/>
            <a:ext cx="5041765"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Motor Fuel Tax Increase</a:t>
            </a:r>
            <a:endParaRPr lang="en-US" sz="2400" i="1" dirty="0"/>
          </a:p>
        </p:txBody>
      </p:sp>
    </p:spTree>
    <p:extLst>
      <p:ext uri="{BB962C8B-B14F-4D97-AF65-F5344CB8AC3E}">
        <p14:creationId xmlns:p14="http://schemas.microsoft.com/office/powerpoint/2010/main" val="2461209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3</a:t>
            </a:fld>
            <a:endParaRPr lang="en-US" altLang="en-US" dirty="0"/>
          </a:p>
        </p:txBody>
      </p:sp>
      <p:sp>
        <p:nvSpPr>
          <p:cNvPr id="21" name="TextBox 20"/>
          <p:cNvSpPr txBox="1"/>
          <p:nvPr/>
        </p:nvSpPr>
        <p:spPr>
          <a:xfrm>
            <a:off x="409575" y="1363444"/>
            <a:ext cx="8686801" cy="4388894"/>
          </a:xfrm>
          <a:prstGeom prst="rect">
            <a:avLst/>
          </a:prstGeom>
          <a:noFill/>
        </p:spPr>
        <p:txBody>
          <a:bodyPr wrap="square" rtlCol="0">
            <a:spAutoFit/>
          </a:bodyPr>
          <a:lstStyle/>
          <a:p>
            <a:pPr marL="285750" indent="-285750">
              <a:buClrTx/>
              <a:buFont typeface="Arial" panose="020B0604020202020204" pitchFamily="34" charset="0"/>
              <a:buChar char="•"/>
            </a:pPr>
            <a:r>
              <a:rPr lang="en-US" sz="3200" b="0" dirty="0" smtClean="0"/>
              <a:t>Began in 1945</a:t>
            </a:r>
          </a:p>
          <a:p>
            <a:pPr marL="285750" indent="-285750">
              <a:buClrTx/>
              <a:buFont typeface="Arial" panose="020B0604020202020204" pitchFamily="34" charset="0"/>
              <a:buChar char="•"/>
            </a:pPr>
            <a:endParaRPr lang="en-US" sz="3200" b="0" dirty="0"/>
          </a:p>
          <a:p>
            <a:pPr marL="285750" indent="-285750">
              <a:buClrTx/>
              <a:buFont typeface="Arial" panose="020B0604020202020204" pitchFamily="34" charset="0"/>
              <a:buChar char="•"/>
            </a:pPr>
            <a:r>
              <a:rPr lang="en-US" sz="3200" b="0" dirty="0" smtClean="0"/>
              <a:t>Tax rates have increased over time, but structure unchanged</a:t>
            </a:r>
          </a:p>
          <a:p>
            <a:pPr marL="742950" lvl="1" indent="-285750">
              <a:buClrTx/>
              <a:buFont typeface="Arial" panose="020B0604020202020204" pitchFamily="34" charset="0"/>
              <a:buChar char="•"/>
            </a:pPr>
            <a:r>
              <a:rPr lang="en-US" sz="2800" b="0" dirty="0" smtClean="0"/>
              <a:t>Last increase: highway 1970, marine 1977, aviation fuel 1994</a:t>
            </a:r>
            <a:endParaRPr lang="en-US" sz="2800" b="0" dirty="0"/>
          </a:p>
          <a:p>
            <a:pPr marL="742950" lvl="1" indent="-285750">
              <a:buClrTx/>
              <a:buFont typeface="Arial" panose="020B0604020202020204" pitchFamily="34" charset="0"/>
              <a:buChar char="•"/>
            </a:pPr>
            <a:endParaRPr lang="en-US" sz="3200" b="0" dirty="0" smtClean="0"/>
          </a:p>
          <a:p>
            <a:pPr marL="285750" indent="-285750">
              <a:buClrTx/>
              <a:buFont typeface="Arial" panose="020B0604020202020204" pitchFamily="34" charset="0"/>
              <a:buChar char="•"/>
            </a:pPr>
            <a:endParaRPr lang="en-US" sz="3200" b="0" dirty="0"/>
          </a:p>
        </p:txBody>
      </p:sp>
      <p:sp>
        <p:nvSpPr>
          <p:cNvPr id="29" name="Rectangle 28"/>
          <p:cNvSpPr/>
          <p:nvPr/>
        </p:nvSpPr>
        <p:spPr>
          <a:xfrm>
            <a:off x="381000" y="228600"/>
            <a:ext cx="4863832"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Motor Fuel Tax History</a:t>
            </a:r>
            <a:endParaRPr lang="en-US" sz="2400" i="1" dirty="0"/>
          </a:p>
        </p:txBody>
      </p:sp>
    </p:spTree>
    <p:extLst>
      <p:ext uri="{BB962C8B-B14F-4D97-AF65-F5344CB8AC3E}">
        <p14:creationId xmlns:p14="http://schemas.microsoft.com/office/powerpoint/2010/main" val="2813375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4</a:t>
            </a:fld>
            <a:endParaRPr lang="en-US" altLang="en-US" dirty="0"/>
          </a:p>
        </p:txBody>
      </p:sp>
      <p:sp>
        <p:nvSpPr>
          <p:cNvPr id="21" name="TextBox 20"/>
          <p:cNvSpPr txBox="1"/>
          <p:nvPr/>
        </p:nvSpPr>
        <p:spPr>
          <a:xfrm>
            <a:off x="431799" y="1248216"/>
            <a:ext cx="8686801" cy="3933384"/>
          </a:xfrm>
          <a:prstGeom prst="rect">
            <a:avLst/>
          </a:prstGeom>
          <a:noFill/>
        </p:spPr>
        <p:txBody>
          <a:bodyPr wrap="square" rtlCol="0">
            <a:spAutoFit/>
          </a:bodyPr>
          <a:lstStyle/>
          <a:p>
            <a:pPr>
              <a:buClrTx/>
              <a:buNone/>
            </a:pPr>
            <a:endParaRPr lang="en-US" sz="3200" b="0" dirty="0" smtClean="0"/>
          </a:p>
          <a:p>
            <a:pPr marL="285750" indent="-285750">
              <a:buClrTx/>
              <a:buFont typeface="Arial" panose="020B0604020202020204" pitchFamily="34" charset="0"/>
              <a:buChar char="•"/>
            </a:pPr>
            <a:r>
              <a:rPr lang="en-US" sz="3200" b="0" dirty="0"/>
              <a:t>T</a:t>
            </a:r>
            <a:r>
              <a:rPr lang="en-US" sz="3200" b="0" dirty="0" smtClean="0"/>
              <a:t>ax was suspended from Sept. 1, 2008, to Aug. 31, 2009</a:t>
            </a:r>
          </a:p>
          <a:p>
            <a:pPr marL="285750" indent="-285750">
              <a:buClrTx/>
              <a:buFont typeface="Arial" panose="020B0604020202020204" pitchFamily="34" charset="0"/>
              <a:buChar char="•"/>
            </a:pPr>
            <a:endParaRPr lang="en-US" sz="3200" b="0" dirty="0" smtClean="0"/>
          </a:p>
          <a:p>
            <a:pPr marL="285750" indent="-285750">
              <a:buClrTx/>
              <a:buFont typeface="Arial" panose="020B0604020202020204" pitchFamily="34" charset="0"/>
              <a:buChar char="•"/>
            </a:pPr>
            <a:r>
              <a:rPr lang="en-US" sz="3200" b="0" dirty="0" smtClean="0"/>
              <a:t>In 2015, HB 158 added $0.0095 surcharge on motor fuels and some other refined fuels</a:t>
            </a:r>
          </a:p>
          <a:p>
            <a:pPr marL="742950" lvl="1" indent="-285750">
              <a:buClrTx/>
              <a:buFont typeface="Arial" panose="020B0604020202020204" pitchFamily="34" charset="0"/>
              <a:buChar char="•"/>
            </a:pPr>
            <a:r>
              <a:rPr lang="en-US" sz="2800" b="0" dirty="0" smtClean="0"/>
              <a:t>Intended for spill prevention and response fund</a:t>
            </a:r>
          </a:p>
        </p:txBody>
      </p:sp>
      <p:sp>
        <p:nvSpPr>
          <p:cNvPr id="29" name="Rectangle 28"/>
          <p:cNvSpPr/>
          <p:nvPr/>
        </p:nvSpPr>
        <p:spPr>
          <a:xfrm>
            <a:off x="381000" y="228600"/>
            <a:ext cx="7369325"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Motor Fuel Tax History (Continued)</a:t>
            </a:r>
            <a:endParaRPr lang="en-US" sz="2400" i="1" dirty="0"/>
          </a:p>
        </p:txBody>
      </p:sp>
    </p:spTree>
    <p:extLst>
      <p:ext uri="{BB962C8B-B14F-4D97-AF65-F5344CB8AC3E}">
        <p14:creationId xmlns:p14="http://schemas.microsoft.com/office/powerpoint/2010/main" val="845909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5</a:t>
            </a:fld>
            <a:endParaRPr lang="en-US" altLang="en-US" dirty="0"/>
          </a:p>
        </p:txBody>
      </p:sp>
      <p:sp>
        <p:nvSpPr>
          <p:cNvPr id="21" name="TextBox 20"/>
          <p:cNvSpPr txBox="1"/>
          <p:nvPr/>
        </p:nvSpPr>
        <p:spPr>
          <a:xfrm>
            <a:off x="380999" y="1093244"/>
            <a:ext cx="8686801" cy="5459956"/>
          </a:xfrm>
          <a:prstGeom prst="rect">
            <a:avLst/>
          </a:prstGeom>
          <a:noFill/>
        </p:spPr>
        <p:txBody>
          <a:bodyPr wrap="square" rtlCol="0">
            <a:spAutoFit/>
          </a:bodyPr>
          <a:lstStyle/>
          <a:p>
            <a:pPr marL="342900" lvl="0" indent="-342900">
              <a:spcBef>
                <a:spcPts val="500"/>
              </a:spcBef>
              <a:buClrTx/>
              <a:buFont typeface="Arial" panose="020B0604020202020204" pitchFamily="34" charset="0"/>
              <a:buChar char="•"/>
            </a:pPr>
            <a:r>
              <a:rPr lang="en-US" sz="3200" b="0" dirty="0" smtClean="0"/>
              <a:t>Increases all tax rates:</a:t>
            </a:r>
          </a:p>
          <a:p>
            <a:pPr marL="342900" lvl="0" indent="-342900">
              <a:spcBef>
                <a:spcPts val="500"/>
              </a:spcBef>
              <a:buClrTx/>
              <a:buFont typeface="Arial" panose="020B0604020202020204" pitchFamily="34" charset="0"/>
              <a:buChar char="•"/>
            </a:pPr>
            <a:endParaRPr lang="en-US" sz="2000" b="0" dirty="0"/>
          </a:p>
          <a:p>
            <a:pPr marL="342900" lvl="0" indent="-342900">
              <a:spcBef>
                <a:spcPts val="500"/>
              </a:spcBef>
              <a:buClrTx/>
              <a:buFont typeface="Arial" panose="020B0604020202020204" pitchFamily="34" charset="0"/>
              <a:buChar char="•"/>
            </a:pPr>
            <a:endParaRPr lang="en-US" sz="2000" b="0" dirty="0" smtClean="0"/>
          </a:p>
          <a:p>
            <a:pPr marL="342900" lvl="0" indent="-342900">
              <a:spcBef>
                <a:spcPts val="500"/>
              </a:spcBef>
              <a:buClrTx/>
              <a:buFont typeface="Arial" panose="020B0604020202020204" pitchFamily="34" charset="0"/>
              <a:buChar char="•"/>
            </a:pPr>
            <a:endParaRPr lang="en-US" sz="2000" b="0" dirty="0"/>
          </a:p>
          <a:p>
            <a:pPr marL="342900" lvl="0" indent="-342900">
              <a:spcBef>
                <a:spcPts val="500"/>
              </a:spcBef>
              <a:buClrTx/>
              <a:buFont typeface="Arial" panose="020B0604020202020204" pitchFamily="34" charset="0"/>
              <a:buChar char="•"/>
            </a:pPr>
            <a:endParaRPr lang="en-US" sz="2000" b="0" dirty="0" smtClean="0"/>
          </a:p>
          <a:p>
            <a:pPr marL="342900" lvl="0" indent="-342900">
              <a:spcBef>
                <a:spcPts val="500"/>
              </a:spcBef>
              <a:buClrTx/>
              <a:buFont typeface="Arial" panose="020B0604020202020204" pitchFamily="34" charset="0"/>
              <a:buChar char="•"/>
            </a:pPr>
            <a:endParaRPr lang="en-US" sz="2000" b="0" dirty="0"/>
          </a:p>
          <a:p>
            <a:pPr marL="342900" lvl="0" indent="-342900">
              <a:spcBef>
                <a:spcPts val="500"/>
              </a:spcBef>
              <a:buClrTx/>
              <a:buFont typeface="Arial" panose="020B0604020202020204" pitchFamily="34" charset="0"/>
              <a:buChar char="•"/>
            </a:pPr>
            <a:endParaRPr lang="en-US" sz="2000" b="0" dirty="0" smtClean="0"/>
          </a:p>
          <a:p>
            <a:pPr marL="342900" lvl="0" indent="-342900">
              <a:spcBef>
                <a:spcPts val="500"/>
              </a:spcBef>
              <a:buClrTx/>
              <a:buFont typeface="Arial" panose="020B0604020202020204" pitchFamily="34" charset="0"/>
              <a:buChar char="•"/>
            </a:pPr>
            <a:endParaRPr lang="en-US" sz="2000" b="0" dirty="0"/>
          </a:p>
          <a:p>
            <a:pPr lvl="0">
              <a:spcBef>
                <a:spcPts val="500"/>
              </a:spcBef>
              <a:buClrTx/>
              <a:buNone/>
            </a:pPr>
            <a:endParaRPr lang="en-US" sz="3200" b="0" dirty="0" smtClean="0"/>
          </a:p>
          <a:p>
            <a:pPr marL="342900" lvl="0" indent="-342900">
              <a:spcBef>
                <a:spcPts val="500"/>
              </a:spcBef>
              <a:buClrTx/>
              <a:buFont typeface="Arial" panose="020B0604020202020204" pitchFamily="34" charset="0"/>
              <a:buChar char="•"/>
            </a:pPr>
            <a:endParaRPr lang="en-US" sz="3200" b="0" dirty="0" smtClean="0"/>
          </a:p>
          <a:p>
            <a:pPr marL="342900" lvl="0" indent="-342900">
              <a:spcBef>
                <a:spcPts val="500"/>
              </a:spcBef>
              <a:buClrTx/>
              <a:buFont typeface="Arial" panose="020B0604020202020204" pitchFamily="34" charset="0"/>
              <a:buChar char="•"/>
            </a:pPr>
            <a:r>
              <a:rPr lang="en-US" sz="3200" b="0" dirty="0" smtClean="0"/>
              <a:t>Requires </a:t>
            </a:r>
            <a:r>
              <a:rPr lang="en-US" sz="3200" b="0" dirty="0"/>
              <a:t>electronic filing</a:t>
            </a:r>
          </a:p>
          <a:p>
            <a:pPr marL="800100" lvl="1" indent="-342900">
              <a:spcBef>
                <a:spcPts val="500"/>
              </a:spcBef>
              <a:buClrTx/>
              <a:buFont typeface="Arial" panose="020B0604020202020204" pitchFamily="34" charset="0"/>
              <a:buChar char="•"/>
            </a:pPr>
            <a:r>
              <a:rPr lang="en-US" sz="2800" b="0" dirty="0"/>
              <a:t>Provides exemption process</a:t>
            </a:r>
          </a:p>
        </p:txBody>
      </p:sp>
      <p:sp>
        <p:nvSpPr>
          <p:cNvPr id="29" name="Rectangle 28"/>
          <p:cNvSpPr/>
          <p:nvPr/>
        </p:nvSpPr>
        <p:spPr>
          <a:xfrm>
            <a:off x="381000" y="228600"/>
            <a:ext cx="5094664"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Motor Fuel Tax Proposal</a:t>
            </a:r>
            <a:endParaRPr lang="en-US" sz="2400" i="1" dirty="0"/>
          </a:p>
        </p:txBody>
      </p:sp>
      <p:graphicFrame>
        <p:nvGraphicFramePr>
          <p:cNvPr id="5" name="Table 4"/>
          <p:cNvGraphicFramePr>
            <a:graphicFrameLocks noGrp="1"/>
          </p:cNvGraphicFramePr>
          <p:nvPr>
            <p:extLst>
              <p:ext uri="{D42A27DB-BD31-4B8C-83A1-F6EECF244321}">
                <p14:modId xmlns:p14="http://schemas.microsoft.com/office/powerpoint/2010/main" val="3846369139"/>
              </p:ext>
            </p:extLst>
          </p:nvPr>
        </p:nvGraphicFramePr>
        <p:xfrm>
          <a:off x="228600" y="1828800"/>
          <a:ext cx="8686800" cy="3296510"/>
        </p:xfrm>
        <a:graphic>
          <a:graphicData uri="http://schemas.openxmlformats.org/drawingml/2006/table">
            <a:tbl>
              <a:tblPr firstRow="1" bandRow="1">
                <a:tableStyleId>{5C22544A-7EE6-4342-B048-85BDC9FD1C3A}</a:tableStyleId>
              </a:tblPr>
              <a:tblGrid>
                <a:gridCol w="2971800"/>
                <a:gridCol w="2819400"/>
                <a:gridCol w="2895600"/>
              </a:tblGrid>
              <a:tr h="433756">
                <a:tc>
                  <a:txBody>
                    <a:bodyPr/>
                    <a:lstStyle/>
                    <a:p>
                      <a:r>
                        <a:rPr lang="en-US" sz="2400" dirty="0" smtClean="0"/>
                        <a:t>Type of fuel</a:t>
                      </a:r>
                      <a:endParaRPr lang="en-US" sz="2400" dirty="0"/>
                    </a:p>
                  </a:txBody>
                  <a:tcPr/>
                </a:tc>
                <a:tc>
                  <a:txBody>
                    <a:bodyPr/>
                    <a:lstStyle/>
                    <a:p>
                      <a:r>
                        <a:rPr lang="en-US" sz="2400" dirty="0" smtClean="0"/>
                        <a:t>Before (per gallon)</a:t>
                      </a:r>
                      <a:endParaRPr lang="en-US" sz="2400" dirty="0"/>
                    </a:p>
                  </a:txBody>
                  <a:tcPr/>
                </a:tc>
                <a:tc>
                  <a:txBody>
                    <a:bodyPr/>
                    <a:lstStyle/>
                    <a:p>
                      <a:r>
                        <a:rPr lang="en-US" sz="2400" dirty="0" smtClean="0"/>
                        <a:t>After (per gallon)</a:t>
                      </a:r>
                      <a:endParaRPr lang="en-US" sz="2400" dirty="0"/>
                    </a:p>
                  </a:txBody>
                  <a:tcPr/>
                </a:tc>
              </a:tr>
              <a:tr h="433756">
                <a:tc>
                  <a:txBody>
                    <a:bodyPr/>
                    <a:lstStyle/>
                    <a:p>
                      <a:r>
                        <a:rPr lang="en-US" sz="2400" dirty="0" smtClean="0"/>
                        <a:t>Highway</a:t>
                      </a:r>
                      <a:endParaRPr lang="en-US" sz="2400" dirty="0"/>
                    </a:p>
                  </a:txBody>
                  <a:tcPr/>
                </a:tc>
                <a:tc>
                  <a:txBody>
                    <a:bodyPr/>
                    <a:lstStyle/>
                    <a:p>
                      <a:pPr algn="r"/>
                      <a:r>
                        <a:rPr lang="en-US" sz="2400" dirty="0" smtClean="0"/>
                        <a:t>$0.08</a:t>
                      </a:r>
                      <a:endParaRPr lang="en-US" sz="2400" dirty="0"/>
                    </a:p>
                  </a:txBody>
                  <a:tcPr/>
                </a:tc>
                <a:tc>
                  <a:txBody>
                    <a:bodyPr/>
                    <a:lstStyle/>
                    <a:p>
                      <a:pPr algn="r"/>
                      <a:r>
                        <a:rPr lang="en-US" sz="2400" dirty="0" smtClean="0"/>
                        <a:t>$0.16</a:t>
                      </a:r>
                      <a:endParaRPr lang="en-US" sz="2400" dirty="0"/>
                    </a:p>
                  </a:txBody>
                  <a:tcPr/>
                </a:tc>
              </a:tr>
              <a:tr h="433756">
                <a:tc>
                  <a:txBody>
                    <a:bodyPr/>
                    <a:lstStyle/>
                    <a:p>
                      <a:r>
                        <a:rPr lang="en-US" sz="2400" dirty="0" smtClean="0"/>
                        <a:t>Marine</a:t>
                      </a:r>
                      <a:endParaRPr lang="en-US" sz="2400" dirty="0"/>
                    </a:p>
                  </a:txBody>
                  <a:tcPr/>
                </a:tc>
                <a:tc>
                  <a:txBody>
                    <a:bodyPr/>
                    <a:lstStyle/>
                    <a:p>
                      <a:pPr algn="r"/>
                      <a:r>
                        <a:rPr lang="en-US" sz="2400" dirty="0" smtClean="0"/>
                        <a:t>$0.05</a:t>
                      </a:r>
                      <a:endParaRPr lang="en-US" sz="2400" dirty="0"/>
                    </a:p>
                  </a:txBody>
                  <a:tcPr/>
                </a:tc>
                <a:tc>
                  <a:txBody>
                    <a:bodyPr/>
                    <a:lstStyle/>
                    <a:p>
                      <a:pPr algn="r"/>
                      <a:r>
                        <a:rPr lang="en-US" sz="2400" dirty="0" smtClean="0"/>
                        <a:t>$0.10</a:t>
                      </a:r>
                      <a:endParaRPr lang="en-US" sz="2400" dirty="0"/>
                    </a:p>
                  </a:txBody>
                  <a:tcPr/>
                </a:tc>
              </a:tr>
              <a:tr h="433756">
                <a:tc>
                  <a:txBody>
                    <a:bodyPr/>
                    <a:lstStyle/>
                    <a:p>
                      <a:r>
                        <a:rPr lang="en-US" sz="2400" dirty="0" smtClean="0"/>
                        <a:t>Jet fuel</a:t>
                      </a:r>
                      <a:endParaRPr lang="en-US" sz="2400" dirty="0"/>
                    </a:p>
                  </a:txBody>
                  <a:tcPr/>
                </a:tc>
                <a:tc>
                  <a:txBody>
                    <a:bodyPr/>
                    <a:lstStyle/>
                    <a:p>
                      <a:pPr algn="r"/>
                      <a:r>
                        <a:rPr lang="en-US" sz="2400" dirty="0" smtClean="0"/>
                        <a:t>$0.032</a:t>
                      </a:r>
                      <a:endParaRPr lang="en-US" sz="2400" dirty="0"/>
                    </a:p>
                  </a:txBody>
                  <a:tcPr/>
                </a:tc>
                <a:tc>
                  <a:txBody>
                    <a:bodyPr/>
                    <a:lstStyle/>
                    <a:p>
                      <a:pPr algn="r"/>
                      <a:r>
                        <a:rPr lang="en-US" sz="2400" dirty="0" smtClean="0"/>
                        <a:t>$0.10</a:t>
                      </a:r>
                      <a:endParaRPr lang="en-US" sz="2400" dirty="0"/>
                    </a:p>
                  </a:txBody>
                  <a:tcPr/>
                </a:tc>
              </a:tr>
              <a:tr h="550975">
                <a:tc>
                  <a:txBody>
                    <a:bodyPr/>
                    <a:lstStyle/>
                    <a:p>
                      <a:r>
                        <a:rPr lang="en-US" sz="2400" dirty="0" smtClean="0"/>
                        <a:t>Aviation gas</a:t>
                      </a:r>
                      <a:endParaRPr lang="en-US" sz="2400" dirty="0"/>
                    </a:p>
                  </a:txBody>
                  <a:tcPr/>
                </a:tc>
                <a:tc>
                  <a:txBody>
                    <a:bodyPr/>
                    <a:lstStyle/>
                    <a:p>
                      <a:pPr algn="r"/>
                      <a:r>
                        <a:rPr lang="en-US" sz="2400" dirty="0" smtClean="0"/>
                        <a:t>$0.047</a:t>
                      </a:r>
                      <a:endParaRPr lang="en-US" sz="2400" dirty="0"/>
                    </a:p>
                  </a:txBody>
                  <a:tcPr/>
                </a:tc>
                <a:tc>
                  <a:txBody>
                    <a:bodyPr/>
                    <a:lstStyle/>
                    <a:p>
                      <a:pPr algn="r"/>
                      <a:r>
                        <a:rPr lang="en-US" sz="2400" dirty="0" smtClean="0"/>
                        <a:t>$0.10</a:t>
                      </a:r>
                    </a:p>
                  </a:txBody>
                  <a:tcPr/>
                </a:tc>
              </a:tr>
              <a:tr h="550975">
                <a:tc>
                  <a:txBody>
                    <a:bodyPr/>
                    <a:lstStyle/>
                    <a:p>
                      <a:r>
                        <a:rPr lang="en-US" sz="2400" dirty="0" smtClean="0"/>
                        <a:t>“Off-road</a:t>
                      </a:r>
                      <a:r>
                        <a:rPr lang="en-US" sz="2400" baseline="0" dirty="0" smtClean="0"/>
                        <a:t> use” credit</a:t>
                      </a:r>
                      <a:endParaRPr lang="en-US" sz="2400" dirty="0"/>
                    </a:p>
                  </a:txBody>
                  <a:tcPr/>
                </a:tc>
                <a:tc>
                  <a:txBody>
                    <a:bodyPr/>
                    <a:lstStyle/>
                    <a:p>
                      <a:pPr algn="r"/>
                      <a:r>
                        <a:rPr lang="en-US" sz="2400" dirty="0" smtClean="0"/>
                        <a:t>-$0.06</a:t>
                      </a:r>
                      <a:endParaRPr lang="en-US" sz="2400" dirty="0"/>
                    </a:p>
                  </a:txBody>
                  <a:tcPr/>
                </a:tc>
                <a:tc>
                  <a:txBody>
                    <a:bodyPr/>
                    <a:lstStyle/>
                    <a:p>
                      <a:pPr algn="r"/>
                      <a:r>
                        <a:rPr lang="en-US" sz="2400" dirty="0" smtClean="0"/>
                        <a:t>-$0.12</a:t>
                      </a:r>
                    </a:p>
                  </a:txBody>
                  <a:tcPr/>
                </a:tc>
              </a:tr>
            </a:tbl>
          </a:graphicData>
        </a:graphic>
      </p:graphicFrame>
    </p:spTree>
    <p:extLst>
      <p:ext uri="{BB962C8B-B14F-4D97-AF65-F5344CB8AC3E}">
        <p14:creationId xmlns:p14="http://schemas.microsoft.com/office/powerpoint/2010/main" val="2206726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6</a:t>
            </a:fld>
            <a:endParaRPr lang="en-US" altLang="en-US" dirty="0"/>
          </a:p>
        </p:txBody>
      </p:sp>
      <p:sp>
        <p:nvSpPr>
          <p:cNvPr id="29" name="Rectangle 28"/>
          <p:cNvSpPr/>
          <p:nvPr/>
        </p:nvSpPr>
        <p:spPr>
          <a:xfrm>
            <a:off x="381000" y="228600"/>
            <a:ext cx="5984331"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Relative Motor Fuel Tax Rate</a:t>
            </a:r>
            <a:endParaRPr lang="en-US" sz="2400" i="1" dirty="0"/>
          </a:p>
        </p:txBody>
      </p:sp>
      <p:sp>
        <p:nvSpPr>
          <p:cNvPr id="5" name="TextBox 4"/>
          <p:cNvSpPr txBox="1"/>
          <p:nvPr/>
        </p:nvSpPr>
        <p:spPr>
          <a:xfrm>
            <a:off x="381000" y="990600"/>
            <a:ext cx="8686801" cy="4635115"/>
          </a:xfrm>
          <a:prstGeom prst="rect">
            <a:avLst/>
          </a:prstGeom>
          <a:noFill/>
        </p:spPr>
        <p:txBody>
          <a:bodyPr wrap="square" rtlCol="0">
            <a:spAutoFit/>
          </a:bodyPr>
          <a:lstStyle/>
          <a:p>
            <a:pPr marL="342900" lvl="0" indent="-342900">
              <a:buClrTx/>
              <a:buFont typeface="Arial" panose="020B0604020202020204" pitchFamily="34" charset="0"/>
              <a:buChar char="•"/>
            </a:pPr>
            <a:r>
              <a:rPr lang="en-US" sz="3200" b="0" dirty="0" smtClean="0"/>
              <a:t>Alaska’s fuel taxes are among lowest in U.S.</a:t>
            </a:r>
            <a:r>
              <a:rPr lang="en-US" sz="3200" b="0" baseline="30000" dirty="0" smtClean="0"/>
              <a:t>1</a:t>
            </a:r>
            <a:endParaRPr lang="en-US" sz="3200" b="0" dirty="0" smtClean="0"/>
          </a:p>
          <a:p>
            <a:pPr marL="800100" lvl="1" indent="-342900">
              <a:buClrTx/>
              <a:buFont typeface="Arial" panose="020B0604020202020204" pitchFamily="34" charset="0"/>
              <a:buChar char="•"/>
            </a:pPr>
            <a:r>
              <a:rPr lang="en-US" sz="2800" b="0" dirty="0" smtClean="0"/>
              <a:t>Highway fuel: lowest</a:t>
            </a:r>
          </a:p>
          <a:p>
            <a:pPr marL="800100" lvl="1" indent="-342900">
              <a:buClrTx/>
              <a:buFont typeface="Arial" panose="020B0604020202020204" pitchFamily="34" charset="0"/>
              <a:buChar char="•"/>
            </a:pPr>
            <a:r>
              <a:rPr lang="en-US" sz="2800" b="0" dirty="0" smtClean="0"/>
              <a:t>Jet fuel: 35</a:t>
            </a:r>
            <a:r>
              <a:rPr lang="en-US" sz="2800" b="0" baseline="30000" dirty="0" smtClean="0"/>
              <a:t>th</a:t>
            </a:r>
            <a:r>
              <a:rPr lang="en-US" sz="2800" b="0" dirty="0" smtClean="0"/>
              <a:t> out of 50</a:t>
            </a:r>
          </a:p>
          <a:p>
            <a:pPr marL="800100" lvl="1" indent="-342900">
              <a:buClrTx/>
              <a:buFont typeface="Arial" panose="020B0604020202020204" pitchFamily="34" charset="0"/>
              <a:buChar char="•"/>
            </a:pPr>
            <a:r>
              <a:rPr lang="en-US" sz="2800" b="0" dirty="0" smtClean="0"/>
              <a:t>Aviation gas: 24</a:t>
            </a:r>
            <a:r>
              <a:rPr lang="en-US" sz="2800" b="0" baseline="30000" dirty="0" smtClean="0"/>
              <a:t>th</a:t>
            </a:r>
            <a:r>
              <a:rPr lang="en-US" sz="2800" b="0" dirty="0" smtClean="0"/>
              <a:t> out of 50</a:t>
            </a:r>
          </a:p>
          <a:p>
            <a:pPr marL="342900" lvl="0" indent="-342900">
              <a:buClrTx/>
              <a:buFont typeface="Arial" panose="020B0604020202020204" pitchFamily="34" charset="0"/>
              <a:buChar char="•"/>
            </a:pPr>
            <a:r>
              <a:rPr lang="en-US" sz="3200" b="0" dirty="0" smtClean="0"/>
              <a:t>Under this bill, Alaska taxes would be:</a:t>
            </a:r>
          </a:p>
          <a:p>
            <a:pPr marL="800100" lvl="1" indent="-342900">
              <a:buClrTx/>
              <a:buFont typeface="Arial" panose="020B0604020202020204" pitchFamily="34" charset="0"/>
              <a:buChar char="•"/>
            </a:pPr>
            <a:r>
              <a:rPr lang="en-US" sz="2800" b="0" dirty="0" smtClean="0"/>
              <a:t>Below national average (20.17 cents) </a:t>
            </a:r>
            <a:br>
              <a:rPr lang="en-US" sz="2800" b="0" dirty="0" smtClean="0"/>
            </a:br>
            <a:r>
              <a:rPr lang="en-US" sz="2800" b="0" dirty="0" smtClean="0"/>
              <a:t>for highway fuel</a:t>
            </a:r>
          </a:p>
          <a:p>
            <a:pPr marL="800100" lvl="1" indent="-342900">
              <a:buClrTx/>
              <a:buFont typeface="Arial" panose="020B0604020202020204" pitchFamily="34" charset="0"/>
              <a:buChar char="•"/>
            </a:pPr>
            <a:r>
              <a:rPr lang="en-US" sz="2800" b="0" dirty="0" smtClean="0"/>
              <a:t>Above national average for jet/aviation fuel</a:t>
            </a:r>
          </a:p>
          <a:p>
            <a:pPr marL="800100" lvl="1" indent="-342900">
              <a:buClrTx/>
              <a:buFont typeface="Arial" panose="020B0604020202020204" pitchFamily="34" charset="0"/>
              <a:buChar char="•"/>
            </a:pPr>
            <a:endParaRPr lang="en-US" sz="2400" b="0" dirty="0"/>
          </a:p>
        </p:txBody>
      </p:sp>
      <p:sp>
        <p:nvSpPr>
          <p:cNvPr id="6" name="TextBox 5"/>
          <p:cNvSpPr txBox="1"/>
          <p:nvPr/>
        </p:nvSpPr>
        <p:spPr>
          <a:xfrm>
            <a:off x="762000" y="5741384"/>
            <a:ext cx="6929846" cy="824841"/>
          </a:xfrm>
          <a:prstGeom prst="rect">
            <a:avLst/>
          </a:prstGeom>
          <a:noFill/>
        </p:spPr>
        <p:txBody>
          <a:bodyPr wrap="none" rtlCol="0">
            <a:spAutoFit/>
          </a:bodyPr>
          <a:lstStyle/>
          <a:p>
            <a:r>
              <a:rPr lang="en-US" sz="1400" b="0" baseline="30000" dirty="0" smtClean="0"/>
              <a:t>1  </a:t>
            </a:r>
            <a:r>
              <a:rPr lang="en-US" sz="1400" b="0" dirty="0" smtClean="0"/>
              <a:t>As of January 1, 2015.  No comprehensive data for other states’ marine fuel taxes.</a:t>
            </a:r>
          </a:p>
          <a:p>
            <a:r>
              <a:rPr lang="en-US" sz="1400" b="0" dirty="0"/>
              <a:t>However, we believe that in </a:t>
            </a:r>
            <a:r>
              <a:rPr lang="en-US" sz="1400" b="0" dirty="0" smtClean="0"/>
              <a:t>most states the “marine” rate is the “highway” rate. </a:t>
            </a:r>
            <a:endParaRPr lang="en-US" sz="1400" b="0" dirty="0"/>
          </a:p>
          <a:p>
            <a:r>
              <a:rPr lang="en-US" sz="1400" b="0" dirty="0"/>
              <a:t>Therefore, our </a:t>
            </a:r>
            <a:r>
              <a:rPr lang="en-US" sz="1400" b="0" dirty="0" smtClean="0"/>
              <a:t>“marine” rate is likely also one of the lowest in the country.</a:t>
            </a:r>
            <a:endParaRPr lang="en-US" sz="1400" b="0" baseline="30000" dirty="0"/>
          </a:p>
        </p:txBody>
      </p:sp>
    </p:spTree>
    <p:extLst>
      <p:ext uri="{BB962C8B-B14F-4D97-AF65-F5344CB8AC3E}">
        <p14:creationId xmlns:p14="http://schemas.microsoft.com/office/powerpoint/2010/main" val="621280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7</a:t>
            </a:fld>
            <a:endParaRPr lang="en-US" altLang="en-US" dirty="0"/>
          </a:p>
        </p:txBody>
      </p:sp>
      <p:sp>
        <p:nvSpPr>
          <p:cNvPr id="29" name="Rectangle 28"/>
          <p:cNvSpPr/>
          <p:nvPr/>
        </p:nvSpPr>
        <p:spPr>
          <a:xfrm>
            <a:off x="381000" y="228600"/>
            <a:ext cx="5109091"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Impacts of  Tax Proposal</a:t>
            </a:r>
            <a:endParaRPr lang="en-US" sz="2400" i="1" dirty="0"/>
          </a:p>
        </p:txBody>
      </p:sp>
      <p:sp>
        <p:nvSpPr>
          <p:cNvPr id="5" name="TextBox 4"/>
          <p:cNvSpPr txBox="1"/>
          <p:nvPr/>
        </p:nvSpPr>
        <p:spPr>
          <a:xfrm>
            <a:off x="380999" y="990600"/>
            <a:ext cx="8686801" cy="3736407"/>
          </a:xfrm>
          <a:prstGeom prst="rect">
            <a:avLst/>
          </a:prstGeom>
          <a:noFill/>
        </p:spPr>
        <p:txBody>
          <a:bodyPr wrap="square" rtlCol="0">
            <a:spAutoFit/>
          </a:bodyPr>
          <a:lstStyle/>
          <a:p>
            <a:pPr marL="342900" lvl="0" indent="-342900">
              <a:buClrTx/>
              <a:buFont typeface="Arial" panose="020B0604020202020204" pitchFamily="34" charset="0"/>
              <a:buChar char="•"/>
            </a:pPr>
            <a:endParaRPr lang="en-US" sz="2800" b="0" dirty="0" smtClean="0"/>
          </a:p>
          <a:p>
            <a:pPr marL="342900" lvl="0" indent="-342900">
              <a:buClrTx/>
              <a:buFont typeface="Arial" panose="020B0604020202020204" pitchFamily="34" charset="0"/>
              <a:buChar char="•"/>
            </a:pPr>
            <a:r>
              <a:rPr lang="en-US" sz="3200" b="0" dirty="0" smtClean="0"/>
              <a:t>Gas prices at the pump would rise</a:t>
            </a:r>
          </a:p>
          <a:p>
            <a:pPr marL="342900" lvl="0" indent="-342900">
              <a:buClrTx/>
              <a:buFont typeface="Arial" panose="020B0604020202020204" pitchFamily="34" charset="0"/>
              <a:buChar char="•"/>
            </a:pPr>
            <a:endParaRPr lang="en-US" sz="3200" b="0" dirty="0"/>
          </a:p>
          <a:p>
            <a:pPr marL="342900" lvl="0" indent="-342900">
              <a:buClrTx/>
              <a:buFont typeface="Arial" panose="020B0604020202020204" pitchFamily="34" charset="0"/>
              <a:buChar char="•"/>
            </a:pPr>
            <a:r>
              <a:rPr lang="en-US" sz="3200" b="0" dirty="0" smtClean="0"/>
              <a:t>More aviation taxes to fund certificated urban and rural airports</a:t>
            </a:r>
          </a:p>
          <a:p>
            <a:pPr marL="800100" lvl="1" indent="-342900">
              <a:buClrTx/>
              <a:buFont typeface="Arial" panose="020B0604020202020204" pitchFamily="34" charset="0"/>
              <a:buChar char="•"/>
            </a:pPr>
            <a:r>
              <a:rPr lang="en-US" sz="2800" b="0" dirty="0" smtClean="0"/>
              <a:t>Requested by aviation advisory committee as preferable to landing fee increases</a:t>
            </a:r>
          </a:p>
        </p:txBody>
      </p:sp>
    </p:spTree>
    <p:extLst>
      <p:ext uri="{BB962C8B-B14F-4D97-AF65-F5344CB8AC3E}">
        <p14:creationId xmlns:p14="http://schemas.microsoft.com/office/powerpoint/2010/main" val="1891688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8</a:t>
            </a:fld>
            <a:endParaRPr lang="en-US" altLang="en-US" dirty="0"/>
          </a:p>
        </p:txBody>
      </p:sp>
      <p:sp>
        <p:nvSpPr>
          <p:cNvPr id="29" name="Rectangle 28"/>
          <p:cNvSpPr/>
          <p:nvPr/>
        </p:nvSpPr>
        <p:spPr>
          <a:xfrm>
            <a:off x="381000" y="228600"/>
            <a:ext cx="3474028"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Revenue Impact</a:t>
            </a:r>
            <a:endParaRPr lang="en-US" sz="2400" i="1" dirty="0"/>
          </a:p>
        </p:txBody>
      </p:sp>
      <p:sp>
        <p:nvSpPr>
          <p:cNvPr id="5" name="TextBox 4"/>
          <p:cNvSpPr txBox="1"/>
          <p:nvPr/>
        </p:nvSpPr>
        <p:spPr>
          <a:xfrm>
            <a:off x="413442" y="1528155"/>
            <a:ext cx="8686801" cy="4154984"/>
          </a:xfrm>
          <a:prstGeom prst="rect">
            <a:avLst/>
          </a:prstGeom>
          <a:noFill/>
        </p:spPr>
        <p:txBody>
          <a:bodyPr wrap="square" rtlCol="0">
            <a:spAutoFit/>
          </a:bodyPr>
          <a:lstStyle/>
          <a:p>
            <a:pPr marL="342900" indent="-342900">
              <a:buClrTx/>
              <a:buFont typeface="Arial" panose="020B0604020202020204" pitchFamily="34" charset="0"/>
              <a:buChar char="•"/>
            </a:pPr>
            <a:r>
              <a:rPr lang="en-US" sz="3200" b="0" dirty="0" smtClean="0"/>
              <a:t>Dept</a:t>
            </a:r>
            <a:r>
              <a:rPr lang="en-US" sz="3200" b="0" dirty="0"/>
              <a:t>. of Revenue estimates </a:t>
            </a:r>
            <a:r>
              <a:rPr lang="en-US" sz="3200" b="0" dirty="0" smtClean="0"/>
              <a:t>increasing the </a:t>
            </a:r>
            <a:r>
              <a:rPr lang="en-US" sz="3200" b="0" dirty="0"/>
              <a:t>tax rate will </a:t>
            </a:r>
            <a:r>
              <a:rPr lang="en-US" sz="3200" b="0" dirty="0" smtClean="0"/>
              <a:t>more than double </a:t>
            </a:r>
            <a:r>
              <a:rPr lang="en-US" sz="3200" b="0" dirty="0"/>
              <a:t>tax </a:t>
            </a:r>
            <a:r>
              <a:rPr lang="en-US" sz="3200" b="0" dirty="0" smtClean="0"/>
              <a:t>collections</a:t>
            </a:r>
          </a:p>
          <a:p>
            <a:pPr marL="342900" indent="-342900">
              <a:buClrTx/>
              <a:buFont typeface="Arial" panose="020B0604020202020204" pitchFamily="34" charset="0"/>
              <a:buChar char="•"/>
            </a:pPr>
            <a:endParaRPr lang="en-US" sz="3200" b="0" dirty="0" smtClean="0"/>
          </a:p>
          <a:p>
            <a:pPr marL="342900" indent="-342900">
              <a:buClrTx/>
              <a:buFont typeface="Arial" panose="020B0604020202020204" pitchFamily="34" charset="0"/>
              <a:buChar char="•"/>
            </a:pPr>
            <a:r>
              <a:rPr lang="en-US" sz="3200" b="0" dirty="0" smtClean="0"/>
              <a:t>Additional revenue about $49 million per year</a:t>
            </a:r>
            <a:endParaRPr lang="en-US" sz="3200" b="0" dirty="0"/>
          </a:p>
          <a:p>
            <a:pPr marL="800100" lvl="1" indent="-342900">
              <a:buClrTx/>
              <a:buFont typeface="Arial" panose="020B0604020202020204" pitchFamily="34" charset="0"/>
              <a:buChar char="•"/>
            </a:pPr>
            <a:r>
              <a:rPr lang="en-US" sz="2800" b="0" dirty="0" smtClean="0"/>
              <a:t>$0.2 million will be shared with municipal-owned airports</a:t>
            </a:r>
          </a:p>
          <a:p>
            <a:pPr marL="800100" lvl="1" indent="-342900">
              <a:buClrTx/>
              <a:buFont typeface="Arial" panose="020B0604020202020204" pitchFamily="34" charset="0"/>
              <a:buChar char="•"/>
            </a:pPr>
            <a:r>
              <a:rPr lang="en-US" sz="2800" b="0" dirty="0" smtClean="0"/>
              <a:t>Remainder: general fund and special accounts for road, water transport, and aviation facilities</a:t>
            </a:r>
          </a:p>
        </p:txBody>
      </p:sp>
    </p:spTree>
    <p:extLst>
      <p:ext uri="{BB962C8B-B14F-4D97-AF65-F5344CB8AC3E}">
        <p14:creationId xmlns:p14="http://schemas.microsoft.com/office/powerpoint/2010/main" val="621391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B7D98E3-9391-478A-89E9-653681B626A7}" type="slidenum">
              <a:rPr lang="en-US" altLang="en-US" smtClean="0"/>
              <a:pPr>
                <a:defRPr/>
              </a:pPr>
              <a:t>9</a:t>
            </a:fld>
            <a:endParaRPr lang="en-US" altLang="en-US" dirty="0"/>
          </a:p>
        </p:txBody>
      </p:sp>
      <p:sp>
        <p:nvSpPr>
          <p:cNvPr id="29" name="Rectangle 28"/>
          <p:cNvSpPr/>
          <p:nvPr/>
        </p:nvSpPr>
        <p:spPr>
          <a:xfrm>
            <a:off x="381000" y="228600"/>
            <a:ext cx="5907386" cy="646331"/>
          </a:xfrm>
          <a:prstGeom prst="rect">
            <a:avLst/>
          </a:prstGeom>
        </p:spPr>
        <p:txBody>
          <a:bodyPr wrap="none">
            <a:spAutoFit/>
          </a:bodyPr>
          <a:lstStyle/>
          <a:p>
            <a:pPr>
              <a:buNone/>
            </a:pPr>
            <a:r>
              <a:rPr lang="en-US" sz="3600" i="1" kern="0" dirty="0" smtClean="0">
                <a:solidFill>
                  <a:srgbClr val="05227D"/>
                </a:solidFill>
                <a:latin typeface="Garamond"/>
                <a:ea typeface="+mj-ea"/>
                <a:cs typeface="+mj-cs"/>
              </a:rPr>
              <a:t>Revenue Impact (Continued)</a:t>
            </a:r>
            <a:endParaRPr lang="en-US" sz="2400" i="1" dirty="0"/>
          </a:p>
        </p:txBody>
      </p:sp>
      <p:sp>
        <p:nvSpPr>
          <p:cNvPr id="5" name="TextBox 4"/>
          <p:cNvSpPr txBox="1"/>
          <p:nvPr/>
        </p:nvSpPr>
        <p:spPr>
          <a:xfrm>
            <a:off x="413442" y="1066800"/>
            <a:ext cx="8686801" cy="4093428"/>
          </a:xfrm>
          <a:prstGeom prst="rect">
            <a:avLst/>
          </a:prstGeom>
          <a:noFill/>
        </p:spPr>
        <p:txBody>
          <a:bodyPr wrap="square" rtlCol="0">
            <a:spAutoFit/>
          </a:bodyPr>
          <a:lstStyle/>
          <a:p>
            <a:pPr marL="342900" lvl="0" indent="-342900">
              <a:buClrTx/>
              <a:buFont typeface="Arial" panose="020B0604020202020204" pitchFamily="34" charset="0"/>
              <a:buChar char="•"/>
            </a:pPr>
            <a:endParaRPr lang="en-US" sz="2800" b="0" dirty="0" smtClean="0">
              <a:solidFill>
                <a:srgbClr val="000000"/>
              </a:solidFill>
            </a:endParaRPr>
          </a:p>
          <a:p>
            <a:pPr marL="342900" lvl="0" indent="-342900">
              <a:buClrTx/>
              <a:buFont typeface="Arial" panose="020B0604020202020204" pitchFamily="34" charset="0"/>
              <a:buChar char="•"/>
            </a:pPr>
            <a:r>
              <a:rPr lang="en-US" sz="3200" b="0" dirty="0" smtClean="0">
                <a:solidFill>
                  <a:srgbClr val="000000"/>
                </a:solidFill>
              </a:rPr>
              <a:t>Estimates </a:t>
            </a:r>
            <a:r>
              <a:rPr lang="en-US" sz="3200" b="0" dirty="0">
                <a:solidFill>
                  <a:srgbClr val="000000"/>
                </a:solidFill>
              </a:rPr>
              <a:t>based on fall 2015 revenue </a:t>
            </a:r>
            <a:r>
              <a:rPr lang="en-US" sz="3200" b="0" dirty="0" smtClean="0">
                <a:solidFill>
                  <a:srgbClr val="000000"/>
                </a:solidFill>
              </a:rPr>
              <a:t>forecast</a:t>
            </a:r>
          </a:p>
          <a:p>
            <a:pPr marL="342900" lvl="0" indent="-342900">
              <a:buClrTx/>
              <a:buFont typeface="Arial" panose="020B0604020202020204" pitchFamily="34" charset="0"/>
              <a:buChar char="•"/>
            </a:pPr>
            <a:endParaRPr lang="en-US" sz="3200" b="0" dirty="0">
              <a:solidFill>
                <a:srgbClr val="000000"/>
              </a:solidFill>
            </a:endParaRPr>
          </a:p>
          <a:p>
            <a:pPr marL="342900" lvl="0" indent="-342900">
              <a:buClrTx/>
              <a:buFont typeface="Arial" panose="020B0604020202020204" pitchFamily="34" charset="0"/>
              <a:buChar char="•"/>
            </a:pPr>
            <a:r>
              <a:rPr lang="en-US" sz="3200" b="0" dirty="0" smtClean="0">
                <a:solidFill>
                  <a:srgbClr val="000000"/>
                </a:solidFill>
              </a:rPr>
              <a:t>Does </a:t>
            </a:r>
            <a:r>
              <a:rPr lang="en-US" sz="3200" b="0" dirty="0">
                <a:solidFill>
                  <a:srgbClr val="000000"/>
                </a:solidFill>
              </a:rPr>
              <a:t>not account for changes in </a:t>
            </a:r>
            <a:r>
              <a:rPr lang="en-US" sz="3200" b="0" dirty="0" smtClean="0">
                <a:solidFill>
                  <a:srgbClr val="000000"/>
                </a:solidFill>
              </a:rPr>
              <a:t>fuel demand </a:t>
            </a:r>
            <a:r>
              <a:rPr lang="en-US" sz="3200" b="0" dirty="0">
                <a:solidFill>
                  <a:srgbClr val="000000"/>
                </a:solidFill>
              </a:rPr>
              <a:t>or stockpiling</a:t>
            </a:r>
          </a:p>
          <a:p>
            <a:pPr marL="342900" indent="-342900">
              <a:buClrTx/>
              <a:buFont typeface="Arial" panose="020B0604020202020204" pitchFamily="34" charset="0"/>
              <a:buChar char="•"/>
            </a:pPr>
            <a:endParaRPr lang="en-US" sz="2400" b="0" dirty="0" smtClean="0"/>
          </a:p>
          <a:p>
            <a:pPr>
              <a:buClrTx/>
              <a:buNone/>
            </a:pPr>
            <a:endParaRPr lang="en-US" sz="2000" dirty="0" smtClean="0"/>
          </a:p>
        </p:txBody>
      </p:sp>
    </p:spTree>
    <p:extLst>
      <p:ext uri="{BB962C8B-B14F-4D97-AF65-F5344CB8AC3E}">
        <p14:creationId xmlns:p14="http://schemas.microsoft.com/office/powerpoint/2010/main" val="246166641"/>
      </p:ext>
    </p:extLst>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bg1"/>
          </a:buClr>
          <a:buSzPct val="100000"/>
          <a:buFont typeface="Wingdings" pitchFamily="2" charset="2"/>
          <a:buChar char="•"/>
          <a:tabLst/>
          <a:defRPr kumimoji="0" lang="en-US" sz="18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bg1"/>
          </a:buClr>
          <a:buSzPct val="100000"/>
          <a:buFont typeface="Wingdings" pitchFamily="2" charset="2"/>
          <a:buChar char="•"/>
          <a:tabLst/>
          <a:defRPr kumimoji="0" lang="en-US" sz="18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bg1"/>
          </a:buClr>
          <a:buSzPct val="100000"/>
          <a:buFont typeface="Wingdings" pitchFamily="2" charset="2"/>
          <a:buChar char="•"/>
          <a:tabLst/>
          <a:defRPr kumimoji="0" lang="en-US" sz="18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bg1"/>
          </a:buClr>
          <a:buSzPct val="100000"/>
          <a:buFont typeface="Wingdings" pitchFamily="2" charset="2"/>
          <a:buChar char="•"/>
          <a:tabLst/>
          <a:defRPr kumimoji="0" lang="en-US" sz="18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25494</TotalTime>
  <Words>570</Words>
  <Application>Microsoft Office PowerPoint</Application>
  <PresentationFormat>On-screen Show (4:3)</PresentationFormat>
  <Paragraphs>173</Paragraphs>
  <Slides>15</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Garamond</vt:lpstr>
      <vt:lpstr>Wingdings</vt:lpstr>
      <vt:lpstr>Edge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Revenue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Alaska</dc:title>
  <dc:subject>AKSTATECS\2009.03.06 Rating Presentation\AK Financial Update March 6 2009_v2.ppt</dc:subject>
  <dc:creator>jshao</dc:creator>
  <cp:lastModifiedBy>Lynne Smith</cp:lastModifiedBy>
  <cp:revision>868</cp:revision>
  <cp:lastPrinted>2015-12-07T21:57:58Z</cp:lastPrinted>
  <dcterms:created xsi:type="dcterms:W3CDTF">2009-02-24T19:17:02Z</dcterms:created>
  <dcterms:modified xsi:type="dcterms:W3CDTF">2016-01-25T18:20:27Z</dcterms:modified>
</cp:coreProperties>
</file>