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12"/>
  </p:notesMasterIdLst>
  <p:handoutMasterIdLst>
    <p:handoutMasterId r:id="rId13"/>
  </p:handoutMasterIdLst>
  <p:sldIdLst>
    <p:sldId id="257" r:id="rId3"/>
    <p:sldId id="258" r:id="rId4"/>
    <p:sldId id="270" r:id="rId5"/>
    <p:sldId id="271" r:id="rId6"/>
    <p:sldId id="272" r:id="rId7"/>
    <p:sldId id="275" r:id="rId8"/>
    <p:sldId id="273" r:id="rId9"/>
    <p:sldId id="274" r:id="rId10"/>
    <p:sldId id="268" r:id="rId1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709" autoAdjust="0"/>
  </p:normalViewPr>
  <p:slideViewPr>
    <p:cSldViewPr>
      <p:cViewPr>
        <p:scale>
          <a:sx n="49" d="100"/>
          <a:sy n="49" d="100"/>
        </p:scale>
        <p:origin x="-414" y="-6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173C53-5483-4556-AF50-C75F8340761D}" type="datetimeFigureOut">
              <a:rPr lang="en-US"/>
              <a:pPr>
                <a:defRPr/>
              </a:pPr>
              <a:t>2/18/2011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C9CBA8A-EF5F-4A8E-8150-8AE855C566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EAF23DC-F725-418E-992C-786017340CCE}" type="datetimeFigureOut">
              <a:rPr lang="en-US"/>
              <a:pPr>
                <a:defRPr/>
              </a:pPr>
              <a:t>2/18/2011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9A8CFC-47C0-4344-9210-D5CA553BE1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94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56FE764-FFC3-4209-B3E6-39A8B106E54D}" type="datetime8">
              <a:rPr lang="en-US"/>
              <a:pPr fontAlgn="base">
                <a:spcBef>
                  <a:spcPct val="0"/>
                </a:spcBef>
                <a:spcAft>
                  <a:spcPct val="0"/>
                </a:spcAft>
                <a:defRPr/>
              </a:pPr>
              <a:t>2/18/2011 4:54 PM</a:t>
            </a:fld>
            <a:endParaRPr lang="en-US"/>
          </a:p>
        </p:txBody>
      </p:sp>
      <p:sp>
        <p:nvSpPr>
          <p:cNvPr id="19461" name="Footer Placeholder 5"/>
          <p:cNvSpPr>
            <a:spLocks noGrp="1"/>
          </p:cNvSpPr>
          <p:nvPr>
            <p:ph type="ftr" sz="quarter" idx="4"/>
          </p:nvPr>
        </p:nvSpPr>
        <p:spPr bwMode="auto">
          <a:xfrm>
            <a:off x="0" y="8829675"/>
            <a:ext cx="6172200"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9462" name="Slide Number Placeholder 6"/>
          <p:cNvSpPr>
            <a:spLocks noGrp="1"/>
          </p:cNvSpPr>
          <p:nvPr>
            <p:ph type="sldNum" sz="quarter" idx="5"/>
          </p:nvPr>
        </p:nvSpPr>
        <p:spPr bwMode="auto">
          <a:xfrm>
            <a:off x="6172200" y="8829675"/>
            <a:ext cx="684213"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544B8D4-1BC8-4995-ABF9-070CA5231EF9}"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D6B9F6D-07E1-41A6-BB9B-F3A904C2B6CC}" type="datetime8">
              <a:rPr lang="en-US"/>
              <a:pPr fontAlgn="base">
                <a:spcBef>
                  <a:spcPct val="0"/>
                </a:spcBef>
                <a:spcAft>
                  <a:spcPct val="0"/>
                </a:spcAft>
                <a:defRPr/>
              </a:pPr>
              <a:t>2/18/2011 4:54 PM</a:t>
            </a:fld>
            <a:endParaRPr lang="en-US"/>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215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9EDE8-0896-49E9-9C21-298642CE51A7}"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050B1-8692-4336-9D5A-06F06BD2346D}"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7FAD57-2D93-4860-BB35-80D9C708351A}"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F33F2-C130-41A5-9E81-E01E5C0CF269}"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7FB6C-8908-4A47-9D15-EB624E504C6E}"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32DA4F-2247-4ABE-82DB-A36B9BA110E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4BB59-E6E1-476C-8F68-2377F8987BE6}"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584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9CDD5F-51F8-4BA3-90C9-05478D2635A0}" type="datetime8">
              <a:rPr lang="en-US"/>
              <a:pPr fontAlgn="base">
                <a:spcBef>
                  <a:spcPct val="0"/>
                </a:spcBef>
                <a:spcAft>
                  <a:spcPct val="0"/>
                </a:spcAft>
                <a:defRPr/>
              </a:pPr>
              <a:t>2/18/2011 4:54 PM</a:t>
            </a:fld>
            <a:endParaRPr lang="en-US"/>
          </a:p>
        </p:txBody>
      </p:sp>
      <p:sp>
        <p:nvSpPr>
          <p:cNvPr id="3584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58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6ACF4-4E76-434A-8197-D164A8052B61}"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7000" r="-7000"/>
          </a:stretch>
        </a:blipFill>
        <a:effectLst/>
      </p:bgPr>
    </p:bg>
    <p:spTree>
      <p:nvGrpSpPr>
        <p:cNvPr id="1" name=""/>
        <p:cNvGrpSpPr/>
        <p:nvPr/>
      </p:nvGrpSpPr>
      <p:grpSpPr>
        <a:xfrm>
          <a:off x="0" y="0"/>
          <a:ext cx="0" cy="0"/>
          <a:chOff x="0" y="0"/>
          <a:chExt cx="0" cy="0"/>
        </a:xfrm>
      </p:grpSpPr>
      <p:sp>
        <p:nvSpPr>
          <p:cNvPr id="5" name="Freeform 10" descr="Picture3"/>
          <p:cNvSpPr>
            <a:spLocks/>
          </p:cNvSpPr>
          <p:nvPr userDrawn="1"/>
        </p:nvSpPr>
        <p:spPr bwMode="gray">
          <a:xfrm>
            <a:off x="-25400" y="4572000"/>
            <a:ext cx="9169400" cy="22860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solidFill>
            <a:schemeClr val="accent1">
              <a:lumMod val="60000"/>
              <a:lumOff val="40000"/>
            </a:schemeClr>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Freeform 10" descr="Picture3"/>
          <p:cNvSpPr>
            <a:spLocks/>
          </p:cNvSpPr>
          <p:nvPr userDrawn="1"/>
        </p:nvSpPr>
        <p:spPr bwMode="gray">
          <a:xfrm>
            <a:off x="-25400" y="4876800"/>
            <a:ext cx="9169400" cy="19812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blipFill dpi="0" rotWithShape="1">
            <a:blip r:embed="rId15" cstate="print"/>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8" r:id="rId10"/>
    <p:sldLayoutId id="2147483689" r:id="rId11"/>
    <p:sldLayoutId id="214748368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bg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bg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pnwer.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Matt.Morrison@pnw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PNWER Logo 09.jpg"/>
          <p:cNvPicPr>
            <a:picLocks noChangeAspect="1"/>
          </p:cNvPicPr>
          <p:nvPr/>
        </p:nvPicPr>
        <p:blipFill>
          <a:blip r:embed="rId3"/>
          <a:srcRect/>
          <a:stretch>
            <a:fillRect/>
          </a:stretch>
        </p:blipFill>
        <p:spPr bwMode="auto">
          <a:xfrm>
            <a:off x="685800" y="1371600"/>
            <a:ext cx="7169150" cy="2922588"/>
          </a:xfrm>
          <a:prstGeom prst="rect">
            <a:avLst/>
          </a:prstGeom>
          <a:noFill/>
          <a:ln w="9525">
            <a:noFill/>
            <a:miter lim="800000"/>
            <a:headEnd/>
            <a:tailEnd/>
          </a:ln>
        </p:spPr>
      </p:pic>
      <p:sp>
        <p:nvSpPr>
          <p:cNvPr id="18434" name="TextBox 1"/>
          <p:cNvSpPr txBox="1">
            <a:spLocks noChangeArrowheads="1"/>
          </p:cNvSpPr>
          <p:nvPr/>
        </p:nvSpPr>
        <p:spPr bwMode="auto">
          <a:xfrm>
            <a:off x="1066800" y="4495800"/>
            <a:ext cx="5943600" cy="1190625"/>
          </a:xfrm>
          <a:prstGeom prst="rect">
            <a:avLst/>
          </a:prstGeom>
          <a:noFill/>
          <a:ln w="9525">
            <a:noFill/>
            <a:miter lim="800000"/>
            <a:headEnd/>
            <a:tailEnd/>
          </a:ln>
        </p:spPr>
        <p:txBody>
          <a:bodyPr>
            <a:spAutoFit/>
          </a:bodyPr>
          <a:lstStyle/>
          <a:p>
            <a:pPr algn="ctr"/>
            <a:r>
              <a:rPr lang="en-US" sz="3600" b="1">
                <a:solidFill>
                  <a:schemeClr val="bg1"/>
                </a:solidFill>
                <a:latin typeface="Calibri" pitchFamily="34" charset="0"/>
              </a:rPr>
              <a:t>PNWER’s Arctic Caucus</a:t>
            </a:r>
          </a:p>
          <a:p>
            <a:pPr algn="ctr"/>
            <a:r>
              <a:rPr lang="en-US" sz="3600" b="1">
                <a:solidFill>
                  <a:schemeClr val="bg1"/>
                </a:solidFill>
                <a:latin typeface="Calibri" pitchFamily="34" charset="0"/>
              </a:rPr>
              <a:t>February 22, 2011</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a:solidFill>
                  <a:schemeClr val="tx1"/>
                </a:solidFill>
              </a:rPr>
              <a:t>PNWER Profile</a:t>
            </a:r>
          </a:p>
        </p:txBody>
      </p:sp>
      <p:sp>
        <p:nvSpPr>
          <p:cNvPr id="12" name="Text Box 4"/>
          <p:cNvSpPr txBox="1">
            <a:spLocks noChangeArrowheads="1"/>
          </p:cNvSpPr>
          <p:nvPr/>
        </p:nvSpPr>
        <p:spPr bwMode="auto">
          <a:xfrm>
            <a:off x="0" y="1295400"/>
            <a:ext cx="5562600" cy="4008790"/>
          </a:xfrm>
          <a:prstGeom prst="rect">
            <a:avLst/>
          </a:prstGeom>
          <a:noFill/>
          <a:ln w="12700" cap="sq">
            <a:noFill/>
            <a:miter lim="800000"/>
            <a:headEnd type="none" w="sm" len="sm"/>
            <a:tailEnd type="none" w="sm" len="sm"/>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ct val="50000"/>
              </a:spcBef>
              <a:spcAft>
                <a:spcPts val="0"/>
              </a:spcAft>
              <a:buClr>
                <a:schemeClr val="bg2"/>
              </a:buClr>
              <a:buFont typeface="Wingdings" pitchFamily="2" charset="2"/>
              <a:buChar char="§"/>
              <a:defRPr/>
            </a:pPr>
            <a:r>
              <a:rPr lang="en-US" sz="2500" dirty="0">
                <a:ln w="50800"/>
                <a:solidFill>
                  <a:schemeClr val="bg1">
                    <a:shade val="50000"/>
                  </a:schemeClr>
                </a:solidFill>
                <a:latin typeface="+mn-lt"/>
              </a:rPr>
              <a:t> PNWER – formed by statute in 1991</a:t>
            </a:r>
          </a:p>
          <a:p>
            <a:pPr fontAlgn="auto">
              <a:spcBef>
                <a:spcPct val="50000"/>
              </a:spcBef>
              <a:spcAft>
                <a:spcPts val="0"/>
              </a:spcAft>
              <a:buClr>
                <a:schemeClr val="bg2"/>
              </a:buClr>
              <a:buFont typeface="Wingdings" pitchFamily="2" charset="2"/>
              <a:buChar char="§"/>
              <a:defRPr/>
            </a:pPr>
            <a:r>
              <a:rPr lang="en-US" sz="2500" dirty="0">
                <a:ln w="50800"/>
                <a:solidFill>
                  <a:schemeClr val="bg1">
                    <a:shade val="50000"/>
                  </a:schemeClr>
                </a:solidFill>
                <a:latin typeface="+mn-lt"/>
              </a:rPr>
              <a:t> PNWER is a Public/Private Partnership</a:t>
            </a:r>
          </a:p>
          <a:p>
            <a:pPr fontAlgn="auto">
              <a:spcBef>
                <a:spcPct val="50000"/>
              </a:spcBef>
              <a:spcAft>
                <a:spcPts val="0"/>
              </a:spcAft>
              <a:buClr>
                <a:schemeClr val="bg2"/>
              </a:buClr>
              <a:buFont typeface="Wingdings" pitchFamily="2" charset="2"/>
              <a:buChar char="§"/>
              <a:defRPr/>
            </a:pPr>
            <a:r>
              <a:rPr lang="en-US" sz="2500" dirty="0">
                <a:ln w="50800"/>
                <a:solidFill>
                  <a:schemeClr val="bg1">
                    <a:shade val="50000"/>
                  </a:schemeClr>
                </a:solidFill>
                <a:latin typeface="+mn-lt"/>
              </a:rPr>
              <a:t> Alaska, Alberta, British Columbia, Idaho, Oregon, Montana,  Saskatchewan, Washington, Yukon &amp; Northwest Territories </a:t>
            </a:r>
          </a:p>
          <a:p>
            <a:pPr fontAlgn="auto">
              <a:spcBef>
                <a:spcPct val="50000"/>
              </a:spcBef>
              <a:spcAft>
                <a:spcPts val="0"/>
              </a:spcAft>
              <a:buClr>
                <a:schemeClr val="bg2"/>
              </a:buClr>
              <a:buFont typeface="Wingdings" pitchFamily="2" charset="2"/>
              <a:buChar char="§"/>
              <a:defRPr/>
            </a:pPr>
            <a:r>
              <a:rPr lang="en-US" sz="2500" dirty="0">
                <a:ln w="50800"/>
                <a:solidFill>
                  <a:schemeClr val="bg1">
                    <a:shade val="50000"/>
                  </a:schemeClr>
                </a:solidFill>
                <a:latin typeface="+mn-lt"/>
              </a:rPr>
              <a:t>Alaska Delegate Council:</a:t>
            </a:r>
          </a:p>
          <a:p>
            <a:pPr fontAlgn="auto">
              <a:spcBef>
                <a:spcPct val="50000"/>
              </a:spcBef>
              <a:spcAft>
                <a:spcPts val="0"/>
              </a:spcAft>
              <a:buClr>
                <a:schemeClr val="hlink"/>
              </a:buClr>
              <a:buFont typeface="Wingdings" pitchFamily="2" charset="2"/>
              <a:buNone/>
              <a:defRPr/>
            </a:pPr>
            <a:endParaRPr lang="en-US" sz="2800" dirty="0">
              <a:ln w="50800"/>
              <a:solidFill>
                <a:schemeClr val="bg1">
                  <a:shade val="50000"/>
                </a:schemeClr>
              </a:solidFill>
              <a:latin typeface="+mn-lt"/>
            </a:endParaRPr>
          </a:p>
        </p:txBody>
      </p:sp>
      <p:sp>
        <p:nvSpPr>
          <p:cNvPr id="8" name="TextBox 7"/>
          <p:cNvSpPr txBox="1"/>
          <p:nvPr/>
        </p:nvSpPr>
        <p:spPr>
          <a:xfrm>
            <a:off x="0" y="4611231"/>
            <a:ext cx="9677400" cy="2246769"/>
          </a:xfrm>
          <a:prstGeom prst="rect">
            <a:avLst/>
          </a:prstGeom>
          <a:noFill/>
        </p:spPr>
        <p:txBody>
          <a:bodyPr numCol="2">
            <a:spAutoFit/>
          </a:bodyPr>
          <a:lstStyle/>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Governor Sean Parnell</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Sen. Fred Dyson</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Sen. Charlie Huggins</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Sen. Lesil McGuire</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Sen. Tom Wagoner</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Rep. Anna </a:t>
            </a:r>
            <a:r>
              <a:rPr lang="en-US" sz="2000" dirty="0" err="1">
                <a:ln w="50800"/>
                <a:solidFill>
                  <a:schemeClr val="bg1">
                    <a:shade val="50000"/>
                  </a:schemeClr>
                </a:solidFill>
                <a:latin typeface="+mn-lt"/>
              </a:rPr>
              <a:t>Fairclough</a:t>
            </a:r>
            <a:endParaRPr lang="en-US" sz="2000" dirty="0">
              <a:ln w="50800"/>
              <a:solidFill>
                <a:schemeClr val="bg1">
                  <a:shade val="50000"/>
                </a:schemeClr>
              </a:solidFill>
              <a:latin typeface="+mn-lt"/>
            </a:endParaRP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Rep. Bryce </a:t>
            </a:r>
            <a:r>
              <a:rPr lang="en-US" sz="2000" dirty="0" err="1">
                <a:ln w="50800"/>
                <a:solidFill>
                  <a:schemeClr val="bg1">
                    <a:shade val="50000"/>
                  </a:schemeClr>
                </a:solidFill>
                <a:latin typeface="+mn-lt"/>
              </a:rPr>
              <a:t>Edgmon</a:t>
            </a:r>
            <a:endParaRPr lang="en-US" sz="2000" dirty="0">
              <a:ln w="50800"/>
              <a:solidFill>
                <a:schemeClr val="bg1">
                  <a:shade val="50000"/>
                </a:schemeClr>
              </a:solidFill>
              <a:latin typeface="+mn-lt"/>
            </a:endParaRP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Rep. Lindsey Holmes</a:t>
            </a:r>
          </a:p>
          <a:p>
            <a:pPr lvl="1" fontAlgn="auto">
              <a:spcBef>
                <a:spcPct val="50000"/>
              </a:spcBef>
              <a:spcAft>
                <a:spcPts val="0"/>
              </a:spcAft>
              <a:buClr>
                <a:schemeClr val="bg2"/>
              </a:buClr>
              <a:buFont typeface="Arial" pitchFamily="34" charset="0"/>
              <a:buChar char="•"/>
              <a:defRPr/>
            </a:pPr>
            <a:r>
              <a:rPr lang="en-US" sz="2000" dirty="0">
                <a:ln w="50800"/>
                <a:solidFill>
                  <a:schemeClr val="bg1">
                    <a:shade val="50000"/>
                  </a:schemeClr>
                </a:solidFill>
                <a:latin typeface="+mn-lt"/>
              </a:rPr>
              <a:t> Rep. Peggy Wilson</a:t>
            </a:r>
          </a:p>
        </p:txBody>
      </p:sp>
      <p:pic>
        <p:nvPicPr>
          <p:cNvPr id="20484" name="Picture 4" descr="map of north america 2.jpg"/>
          <p:cNvPicPr>
            <a:picLocks noChangeAspect="1"/>
          </p:cNvPicPr>
          <p:nvPr/>
        </p:nvPicPr>
        <p:blipFill>
          <a:blip r:embed="rId3"/>
          <a:srcRect r="41774" b="38127"/>
          <a:stretch>
            <a:fillRect/>
          </a:stretch>
        </p:blipFill>
        <p:spPr bwMode="auto">
          <a:xfrm>
            <a:off x="5410200" y="-23813"/>
            <a:ext cx="3733800" cy="4367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pPr defTabSz="914363" eaLnBrk="1" fontAlgn="auto" hangingPunct="1">
              <a:spcAft>
                <a:spcPts val="0"/>
              </a:spcAft>
              <a:defRPr/>
            </a:pPr>
            <a:r>
              <a:rPr/>
              <a:t>Recent Successes</a:t>
            </a:r>
          </a:p>
        </p:txBody>
      </p:sp>
      <p:sp>
        <p:nvSpPr>
          <p:cNvPr id="22530" name="Content Placeholder 2"/>
          <p:cNvSpPr>
            <a:spLocks noGrp="1"/>
          </p:cNvSpPr>
          <p:nvPr>
            <p:ph idx="1"/>
          </p:nvPr>
        </p:nvSpPr>
        <p:spPr>
          <a:xfrm>
            <a:off x="228600" y="1219200"/>
            <a:ext cx="8382000" cy="5100638"/>
          </a:xfrm>
        </p:spPr>
        <p:txBody>
          <a:bodyPr/>
          <a:lstStyle/>
          <a:p>
            <a:pPr eaLnBrk="1" hangingPunct="1">
              <a:buFont typeface="Wingdings" pitchFamily="2" charset="2"/>
              <a:buNone/>
            </a:pPr>
            <a:endParaRPr lang="en-US" sz="3600" smtClean="0"/>
          </a:p>
          <a:p>
            <a:pPr eaLnBrk="1" hangingPunct="1">
              <a:buFont typeface="Wingdings" pitchFamily="2" charset="2"/>
              <a:buChar char="§"/>
            </a:pPr>
            <a:r>
              <a:rPr lang="en-US" sz="3600" smtClean="0"/>
              <a:t>Facilitation of Enhanced Drivers License</a:t>
            </a:r>
          </a:p>
          <a:p>
            <a:pPr eaLnBrk="1" hangingPunct="1">
              <a:buFont typeface="Wingdings" pitchFamily="2" charset="2"/>
              <a:buChar char="§"/>
            </a:pPr>
            <a:r>
              <a:rPr lang="en-US" sz="3600" smtClean="0"/>
              <a:t>Legislative Energy Horizon Institute</a:t>
            </a:r>
          </a:p>
          <a:p>
            <a:pPr eaLnBrk="1" hangingPunct="1">
              <a:buFont typeface="Wingdings" pitchFamily="2" charset="2"/>
              <a:buChar char="§"/>
            </a:pPr>
            <a:r>
              <a:rPr lang="en-US" sz="3600" smtClean="0"/>
              <a:t>2010 Olympics and Border Symposium</a:t>
            </a:r>
          </a:p>
          <a:p>
            <a:pPr eaLnBrk="1" hangingPunct="1">
              <a:buFont typeface="Wingdings" pitchFamily="2" charset="2"/>
              <a:buChar char="§"/>
            </a:pPr>
            <a:r>
              <a:rPr lang="en-US" sz="3600" smtClean="0"/>
              <a:t>Arranged visit for AK Legislators to Alberta Oil Sands</a:t>
            </a:r>
          </a:p>
          <a:p>
            <a:pPr eaLnBrk="1" hangingPunct="1">
              <a:buFont typeface="Wingdings" pitchFamily="2" charset="2"/>
              <a:buChar char="§"/>
            </a:pPr>
            <a:r>
              <a:rPr lang="en-US" sz="3600" smtClean="0"/>
              <a:t>Foundation of the Arctic Caucus</a:t>
            </a:r>
          </a:p>
          <a:p>
            <a:pPr eaLnBrk="1" hangingPunct="1">
              <a:buFont typeface="Wingdings" pitchFamily="2" charset="2"/>
              <a:buChar char="§"/>
            </a:pPr>
            <a:r>
              <a:rPr lang="en-US" sz="3600" smtClean="0"/>
              <a:t>Support of international rail connection BC-WA</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a:t>Arctic Caucus</a:t>
            </a:r>
            <a:br>
              <a:rPr/>
            </a:br>
            <a:endParaRPr/>
          </a:p>
        </p:txBody>
      </p:sp>
      <p:sp>
        <p:nvSpPr>
          <p:cNvPr id="24578" name="Content Placeholder 2"/>
          <p:cNvSpPr>
            <a:spLocks noGrp="1"/>
          </p:cNvSpPr>
          <p:nvPr>
            <p:ph idx="1"/>
          </p:nvPr>
        </p:nvSpPr>
        <p:spPr>
          <a:xfrm>
            <a:off x="304800" y="1600200"/>
            <a:ext cx="8610600" cy="4724400"/>
          </a:xfrm>
        </p:spPr>
        <p:txBody>
          <a:bodyPr/>
          <a:lstStyle/>
          <a:p>
            <a:pPr eaLnBrk="1" hangingPunct="1">
              <a:buFont typeface="Wingdings" pitchFamily="2" charset="2"/>
              <a:buChar char="§"/>
            </a:pPr>
            <a:r>
              <a:rPr lang="en-US" sz="3600" smtClean="0"/>
              <a:t>Founded in 2009 during Presidency of Senator McGuire</a:t>
            </a:r>
          </a:p>
          <a:p>
            <a:pPr eaLnBrk="1" hangingPunct="1">
              <a:buFont typeface="Wingdings" pitchFamily="2" charset="2"/>
              <a:buChar char="§"/>
            </a:pPr>
            <a:r>
              <a:rPr lang="en-US" sz="3600" smtClean="0"/>
              <a:t>A forum for PNWER Northern Jurisdictions to enhance collaboration amongst themselves and with other members</a:t>
            </a:r>
          </a:p>
          <a:p>
            <a:pPr eaLnBrk="1" hangingPunct="1">
              <a:buFont typeface="Wingdings" pitchFamily="2" charset="2"/>
              <a:buChar char="§"/>
            </a:pPr>
            <a:r>
              <a:rPr lang="en-US" sz="3600" smtClean="0"/>
              <a:t>Lead by Alaska, Yukon and Northwest Territories</a:t>
            </a:r>
          </a:p>
          <a:p>
            <a:pPr eaLnBrk="1" hangingPunct="1">
              <a:buFont typeface="Wingdings" pitchFamily="2" charset="2"/>
              <a:buChar char="§"/>
            </a:pPr>
            <a:r>
              <a:rPr lang="en-US" sz="3600" smtClean="0"/>
              <a:t>First Leadership Forum held in Barrow, Dec. 2010</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Action Items – (</a:t>
            </a:r>
            <a:r>
              <a:rPr sz="2400"/>
              <a:t>see Arctic Caucus Report for complete list)</a:t>
            </a:r>
          </a:p>
        </p:txBody>
      </p:sp>
      <p:sp>
        <p:nvSpPr>
          <p:cNvPr id="26626" name="Content Placeholder 2"/>
          <p:cNvSpPr>
            <a:spLocks noGrp="1"/>
          </p:cNvSpPr>
          <p:nvPr>
            <p:ph idx="1"/>
          </p:nvPr>
        </p:nvSpPr>
        <p:spPr>
          <a:xfrm>
            <a:off x="304800" y="1412875"/>
            <a:ext cx="8458200" cy="4987925"/>
          </a:xfrm>
        </p:spPr>
        <p:txBody>
          <a:bodyPr/>
          <a:lstStyle/>
          <a:p>
            <a:pPr eaLnBrk="1" hangingPunct="1">
              <a:buFont typeface="Wingdings" pitchFamily="2" charset="2"/>
              <a:buChar char="§"/>
            </a:pPr>
            <a:r>
              <a:rPr lang="en-US" smtClean="0"/>
              <a:t>Advocate for cabinet-level (US) participation in the Arctic Council</a:t>
            </a:r>
          </a:p>
          <a:p>
            <a:pPr eaLnBrk="1" hangingPunct="1">
              <a:buFont typeface="Wingdings" pitchFamily="2" charset="2"/>
              <a:buChar char="§"/>
            </a:pPr>
            <a:r>
              <a:rPr lang="en-US" smtClean="0"/>
              <a:t>Promote a pan-Northern approach to federal governments.  (Including Legislative concurrent resolution)</a:t>
            </a:r>
          </a:p>
          <a:p>
            <a:pPr eaLnBrk="1" hangingPunct="1">
              <a:buFont typeface="Wingdings" pitchFamily="2" charset="2"/>
              <a:buChar char="§"/>
            </a:pPr>
            <a:endParaRPr lang="en-US" smtClean="0"/>
          </a:p>
          <a:p>
            <a:pPr eaLnBrk="1" hangingPunct="1">
              <a:buFont typeface="Wingdings" pitchFamily="2" charset="2"/>
              <a:buChar char="§"/>
            </a:pPr>
            <a:endParaRPr lang="en-US" smtClean="0"/>
          </a:p>
        </p:txBody>
      </p:sp>
      <p:pic>
        <p:nvPicPr>
          <p:cNvPr id="26627" name="Picture 3" descr="P1010160"/>
          <p:cNvPicPr>
            <a:picLocks noChangeAspect="1" noChangeArrowheads="1"/>
          </p:cNvPicPr>
          <p:nvPr/>
        </p:nvPicPr>
        <p:blipFill>
          <a:blip r:embed="rId3"/>
          <a:srcRect b="18056"/>
          <a:stretch>
            <a:fillRect/>
          </a:stretch>
        </p:blipFill>
        <p:spPr bwMode="auto">
          <a:xfrm>
            <a:off x="762000" y="3962400"/>
            <a:ext cx="4467225" cy="2743200"/>
          </a:xfrm>
          <a:prstGeom prst="rect">
            <a:avLst/>
          </a:prstGeom>
          <a:noFill/>
          <a:ln w="9525">
            <a:noFill/>
            <a:miter lim="800000"/>
            <a:headEnd/>
            <a:tailEnd/>
          </a:ln>
        </p:spPr>
      </p:pic>
      <p:pic>
        <p:nvPicPr>
          <p:cNvPr id="26628" name="Picture 2" descr="P1010144"/>
          <p:cNvPicPr>
            <a:picLocks noChangeAspect="1" noChangeArrowheads="1"/>
          </p:cNvPicPr>
          <p:nvPr/>
        </p:nvPicPr>
        <p:blipFill>
          <a:blip r:embed="rId4"/>
          <a:srcRect/>
          <a:stretch>
            <a:fillRect/>
          </a:stretch>
        </p:blipFill>
        <p:spPr bwMode="auto">
          <a:xfrm>
            <a:off x="4724400" y="3505200"/>
            <a:ext cx="3860800" cy="289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Action Items </a:t>
            </a:r>
            <a:r>
              <a:rPr sz="2400"/>
              <a:t>– (see Arctic Caucus Report for complete list)</a:t>
            </a:r>
            <a:endParaRPr/>
          </a:p>
        </p:txBody>
      </p:sp>
      <p:sp>
        <p:nvSpPr>
          <p:cNvPr id="28674" name="Content Placeholder 2"/>
          <p:cNvSpPr>
            <a:spLocks noGrp="1"/>
          </p:cNvSpPr>
          <p:nvPr>
            <p:ph idx="1"/>
          </p:nvPr>
        </p:nvSpPr>
        <p:spPr>
          <a:xfrm>
            <a:off x="381000" y="1412875"/>
            <a:ext cx="8382000" cy="4629150"/>
          </a:xfrm>
        </p:spPr>
        <p:txBody>
          <a:bodyPr/>
          <a:lstStyle/>
          <a:p>
            <a:pPr eaLnBrk="1" hangingPunct="1">
              <a:buFont typeface="Wingdings" pitchFamily="2" charset="2"/>
              <a:buChar char="§"/>
            </a:pPr>
            <a:r>
              <a:rPr lang="en-US" smtClean="0"/>
              <a:t>Explore means to support the expansion of the Marine Exchange of Alaska’s AIS System in Alaska as well as Northwest Territories (NWT), Yukon and BC.  Support current efforts to increase Search and Rescue response capacity and infrastructure on both sides of the border including joint training/exercises</a:t>
            </a:r>
          </a:p>
          <a:p>
            <a:pPr eaLnBrk="1" hangingPunct="1">
              <a:buFont typeface="Wingdings" pitchFamily="2" charset="2"/>
              <a:buChar char="§"/>
            </a:pPr>
            <a:r>
              <a:rPr lang="en-US" smtClean="0"/>
              <a:t>Promote federal support of the Alaska/Canada highway and Shakwak funding. </a:t>
            </a: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Other Identified Issues : </a:t>
            </a:r>
          </a:p>
        </p:txBody>
      </p:sp>
      <p:sp>
        <p:nvSpPr>
          <p:cNvPr id="3" name="Content Placeholder 2"/>
          <p:cNvSpPr>
            <a:spLocks noGrp="1"/>
          </p:cNvSpPr>
          <p:nvPr>
            <p:ph idx="1"/>
          </p:nvPr>
        </p:nvSpPr>
        <p:spPr>
          <a:xfrm>
            <a:off x="381000" y="1412875"/>
            <a:ext cx="8458200" cy="4911725"/>
          </a:xfrm>
        </p:spPr>
        <p:txBody>
          <a:bodyPr rtlCol="0">
            <a:normAutofit lnSpcReduction="10000"/>
          </a:bodyPr>
          <a:lstStyle/>
          <a:p>
            <a:pPr defTabSz="914363" eaLnBrk="1" fontAlgn="auto" hangingPunct="1">
              <a:spcAft>
                <a:spcPts val="0"/>
              </a:spcAft>
              <a:buFont typeface="Wingdings" pitchFamily="2" charset="2"/>
              <a:buChar char="§"/>
              <a:defRPr/>
            </a:pPr>
            <a:r>
              <a:rPr lang="en-US" dirty="0" smtClean="0"/>
              <a:t>Gas Pipeline development</a:t>
            </a:r>
          </a:p>
          <a:p>
            <a:pPr defTabSz="914363" eaLnBrk="1" fontAlgn="auto" hangingPunct="1">
              <a:spcAft>
                <a:spcPts val="0"/>
              </a:spcAft>
              <a:buFont typeface="Wingdings" pitchFamily="2" charset="2"/>
              <a:buChar char="§"/>
              <a:defRPr/>
            </a:pPr>
            <a:r>
              <a:rPr lang="en-US" dirty="0" smtClean="0"/>
              <a:t>UN Convention on the Law of the Sea</a:t>
            </a:r>
          </a:p>
          <a:p>
            <a:pPr defTabSz="914363" eaLnBrk="1" fontAlgn="auto" hangingPunct="1">
              <a:spcAft>
                <a:spcPts val="0"/>
              </a:spcAft>
              <a:buFont typeface="Wingdings" pitchFamily="2" charset="2"/>
              <a:buChar char="§"/>
              <a:defRPr/>
            </a:pPr>
            <a:r>
              <a:rPr lang="en-US" dirty="0" smtClean="0"/>
              <a:t>Transmission/Local Energy Development</a:t>
            </a:r>
          </a:p>
          <a:p>
            <a:pPr defTabSz="914363" eaLnBrk="1" fontAlgn="auto" hangingPunct="1">
              <a:spcAft>
                <a:spcPts val="0"/>
              </a:spcAft>
              <a:buFont typeface="Wingdings" pitchFamily="2" charset="2"/>
              <a:buChar char="§"/>
              <a:defRPr/>
            </a:pPr>
            <a:r>
              <a:rPr lang="en-US" dirty="0" smtClean="0"/>
              <a:t>Joint Tourism/Marketing</a:t>
            </a:r>
          </a:p>
          <a:p>
            <a:pPr defTabSz="914363" eaLnBrk="1" fontAlgn="auto" hangingPunct="1">
              <a:spcAft>
                <a:spcPts val="0"/>
              </a:spcAft>
              <a:buFont typeface="Wingdings" pitchFamily="2" charset="2"/>
              <a:buChar char="§"/>
              <a:defRPr/>
            </a:pPr>
            <a:r>
              <a:rPr lang="en-US" dirty="0" smtClean="0"/>
              <a:t>Training/Workforce Development</a:t>
            </a:r>
          </a:p>
          <a:p>
            <a:pPr defTabSz="914363" eaLnBrk="1" fontAlgn="auto" hangingPunct="1">
              <a:spcAft>
                <a:spcPts val="0"/>
              </a:spcAft>
              <a:buFont typeface="Wingdings" pitchFamily="2" charset="2"/>
              <a:buChar char="§"/>
              <a:defRPr/>
            </a:pPr>
            <a:r>
              <a:rPr lang="en-US" dirty="0" smtClean="0"/>
              <a:t>Support development of youth exchange programs</a:t>
            </a:r>
          </a:p>
          <a:p>
            <a:pPr defTabSz="914363" eaLnBrk="1" fontAlgn="auto" hangingPunct="1">
              <a:spcAft>
                <a:spcPts val="0"/>
              </a:spcAft>
              <a:buFont typeface="Wingdings" pitchFamily="2" charset="2"/>
              <a:buChar char="§"/>
              <a:defRPr/>
            </a:pPr>
            <a:r>
              <a:rPr lang="en-US" dirty="0" smtClean="0"/>
              <a:t>Conduct an infrastructure gap analysis and provide a justification for investment in cross-border infrastructure.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Next Steps</a:t>
            </a:r>
          </a:p>
        </p:txBody>
      </p:sp>
      <p:sp>
        <p:nvSpPr>
          <p:cNvPr id="32770" name="Content Placeholder 2"/>
          <p:cNvSpPr>
            <a:spLocks noGrp="1"/>
          </p:cNvSpPr>
          <p:nvPr>
            <p:ph idx="1"/>
          </p:nvPr>
        </p:nvSpPr>
        <p:spPr>
          <a:xfrm>
            <a:off x="381000" y="1412875"/>
            <a:ext cx="8382000" cy="5265738"/>
          </a:xfrm>
        </p:spPr>
        <p:txBody>
          <a:bodyPr/>
          <a:lstStyle/>
          <a:p>
            <a:pPr eaLnBrk="1" hangingPunct="1">
              <a:buFont typeface="Wingdings" pitchFamily="2" charset="2"/>
              <a:buChar char="§"/>
            </a:pPr>
            <a:r>
              <a:rPr lang="en-US" sz="3600" smtClean="0"/>
              <a:t>Arctic Caucus will meet at PNWER Summit in Portland Oregon, July 2011</a:t>
            </a:r>
          </a:p>
          <a:p>
            <a:pPr eaLnBrk="1" hangingPunct="1">
              <a:buFont typeface="Wingdings" pitchFamily="2" charset="2"/>
              <a:buChar char="§"/>
            </a:pPr>
            <a:r>
              <a:rPr lang="en-US" sz="3600" smtClean="0"/>
              <a:t>Second Leadership forum will be held August 18 – 19 in Yellowknife, NWT</a:t>
            </a:r>
          </a:p>
          <a:p>
            <a:pPr eaLnBrk="1" hangingPunct="1">
              <a:buFont typeface="Wingdings" pitchFamily="2" charset="2"/>
              <a:buChar char="§"/>
            </a:pPr>
            <a:r>
              <a:rPr lang="en-US" sz="3600" smtClean="0"/>
              <a:t>Meetings in Washington, DC and Ottawa to push Action Items to both Federal Governments</a:t>
            </a:r>
          </a:p>
          <a:p>
            <a:pPr eaLnBrk="1" hangingPunct="1">
              <a:buFont typeface="Wingdings" pitchFamily="2" charset="2"/>
              <a:buChar char="§"/>
            </a:pPr>
            <a:r>
              <a:rPr lang="en-US" sz="3600" smtClean="0"/>
              <a:t>Further development of plan for implementation and support of Arctic Caucus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738" cy="1524000"/>
          </a:xfrm>
        </p:spPr>
        <p:txBody>
          <a:bodyPr/>
          <a:lstStyle/>
          <a:p>
            <a:pPr defTabSz="914363" eaLnBrk="1" fontAlgn="auto" hangingPunct="1">
              <a:spcAft>
                <a:spcPts val="0"/>
              </a:spcAft>
              <a:defRPr/>
            </a:pPr>
            <a:r>
              <a:rPr dirty="0" smtClean="0">
                <a:solidFill>
                  <a:schemeClr val="tx1"/>
                </a:solidFill>
              </a:rPr>
              <a:t>Contact</a:t>
            </a:r>
            <a:endParaRPr dirty="0">
              <a:solidFill>
                <a:schemeClr val="tx1"/>
              </a:solidFill>
            </a:endParaRPr>
          </a:p>
        </p:txBody>
      </p:sp>
      <p:sp>
        <p:nvSpPr>
          <p:cNvPr id="34818" name="TextBox 5"/>
          <p:cNvSpPr txBox="1">
            <a:spLocks noChangeArrowheads="1"/>
          </p:cNvSpPr>
          <p:nvPr/>
        </p:nvSpPr>
        <p:spPr bwMode="auto">
          <a:xfrm>
            <a:off x="1066800" y="2133600"/>
            <a:ext cx="7315200" cy="2678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Pacific Northwest Economic Region (PNWER)</a:t>
            </a:r>
          </a:p>
          <a:p>
            <a:r>
              <a:rPr lang="en-US" sz="2800" b="1">
                <a:solidFill>
                  <a:schemeClr val="bg1"/>
                </a:solidFill>
                <a:latin typeface="Calibri" pitchFamily="34" charset="0"/>
              </a:rPr>
              <a:t>2200 Alaskan Way, Suite 460</a:t>
            </a:r>
          </a:p>
          <a:p>
            <a:r>
              <a:rPr lang="en-US" sz="2800" b="1">
                <a:solidFill>
                  <a:schemeClr val="bg1"/>
                </a:solidFill>
                <a:latin typeface="Calibri" pitchFamily="34" charset="0"/>
              </a:rPr>
              <a:t>Seattle, WA 98121</a:t>
            </a:r>
          </a:p>
          <a:p>
            <a:r>
              <a:rPr lang="en-US" sz="2800" b="1">
                <a:solidFill>
                  <a:schemeClr val="bg1"/>
                </a:solidFill>
                <a:latin typeface="Calibri" pitchFamily="34" charset="0"/>
              </a:rPr>
              <a:t>206-443-7723</a:t>
            </a:r>
          </a:p>
          <a:p>
            <a:r>
              <a:rPr lang="en-US" sz="2800" b="1">
                <a:solidFill>
                  <a:schemeClr val="bg1"/>
                </a:solidFill>
                <a:latin typeface="Calibri" pitchFamily="34" charset="0"/>
                <a:hlinkClick r:id="rId3"/>
              </a:rPr>
              <a:t>www.pnwer.org</a:t>
            </a:r>
            <a:endParaRPr lang="en-US" sz="2800" b="1">
              <a:solidFill>
                <a:schemeClr val="bg1"/>
              </a:solidFill>
              <a:latin typeface="Calibri" pitchFamily="34" charset="0"/>
            </a:endParaRPr>
          </a:p>
          <a:p>
            <a:r>
              <a:rPr lang="en-US" sz="2800" b="1">
                <a:solidFill>
                  <a:schemeClr val="bg1"/>
                </a:solidFill>
                <a:latin typeface="Calibri" pitchFamily="34" charset="0"/>
                <a:hlinkClick r:id="rId4"/>
              </a:rPr>
              <a:t>Matt.Morrison@pnwer.org</a:t>
            </a:r>
            <a:r>
              <a:rPr lang="en-US" sz="2800" b="1">
                <a:solidFill>
                  <a:schemeClr val="bg1"/>
                </a:solidFill>
                <a:latin typeface="Calibri" pitchFamily="34" charset="0"/>
              </a:rPr>
              <a:t> </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mple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lipFill dpi="0" rotWithShape="1">
          <a:blip xmlns:r="http://schemas.openxmlformats.org/officeDocument/2006/relationships" r:embed="rId1"/>
          <a:srcRect/>
          <a:stretch>
            <a:fillRect/>
          </a:stretch>
        </a:blipFill>
        <a:ln w="9525">
          <a:noFill/>
          <a:round/>
          <a:headEnd/>
          <a:tailEnd/>
        </a:ln>
        <a:effectLst/>
      </a:spPr>
      <a:bodyPr/>
      <a:lstStyle>
        <a:defPPr>
          <a:defRPr/>
        </a:defPPr>
      </a:lst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22401</TotalTime>
  <Words>590</Words>
  <Application>Microsoft Office PowerPoint</Application>
  <PresentationFormat>On-screen Show (4:3)</PresentationFormat>
  <Paragraphs>54</Paragraphs>
  <Slides>9</Slides>
  <Notes>9</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9</vt:i4>
      </vt:variant>
    </vt:vector>
  </HeadingPairs>
  <TitlesOfParts>
    <vt:vector size="17" baseType="lpstr">
      <vt:lpstr>Arial</vt:lpstr>
      <vt:lpstr>Calibri</vt:lpstr>
      <vt:lpstr>Courier New</vt:lpstr>
      <vt:lpstr>Wingdings</vt:lpstr>
      <vt:lpstr>Sample presentation slides</vt:lpstr>
      <vt:lpstr>White with Courier font for code slides</vt:lpstr>
      <vt:lpstr>Sample presentation slides</vt:lpstr>
      <vt:lpstr>Sample presentation slides</vt:lpstr>
      <vt:lpstr>Slide 1</vt:lpstr>
      <vt:lpstr>PNWER Profile</vt:lpstr>
      <vt:lpstr>Slide 3</vt:lpstr>
      <vt:lpstr>Slide 4</vt:lpstr>
      <vt:lpstr>Slide 5</vt:lpstr>
      <vt:lpstr>Slide 6</vt:lpstr>
      <vt:lpstr>Slide 7</vt:lpstr>
      <vt:lpstr>Slide 8</vt:lpstr>
      <vt:lpstr>Contact</vt:lpstr>
    </vt:vector>
  </TitlesOfParts>
  <Company>PNWER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Northwest  Economic Region  (PNWER)</dc:title>
  <dc:creator>brandon</dc:creator>
  <cp:lastModifiedBy>HP Authorized Customer</cp:lastModifiedBy>
  <cp:revision>1540</cp:revision>
  <dcterms:created xsi:type="dcterms:W3CDTF">2009-02-20T21:31:01Z</dcterms:created>
  <dcterms:modified xsi:type="dcterms:W3CDTF">2011-02-19T00:54:52Z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TC102867901033</vt:lpwstr>
  </property>
</Properties>
</file>