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320" r:id="rId3"/>
    <p:sldId id="314" r:id="rId4"/>
    <p:sldId id="315" r:id="rId5"/>
    <p:sldId id="316" r:id="rId6"/>
    <p:sldId id="322" r:id="rId7"/>
    <p:sldId id="32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ger, Hannah L (GOV)" initials="HL" lastIdx="1" clrIdx="0">
    <p:extLst>
      <p:ext uri="{19B8F6BF-5375-455C-9EA6-DF929625EA0E}">
        <p15:presenceInfo xmlns:p15="http://schemas.microsoft.com/office/powerpoint/2012/main" userId="Lager, Hannah L (GOV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66D"/>
    <a:srgbClr val="FEF2D2"/>
    <a:srgbClr val="FDE7A9"/>
    <a:srgbClr val="FCDE8A"/>
    <a:srgbClr val="95B3D7"/>
    <a:srgbClr val="FAC83C"/>
    <a:srgbClr val="E7E8F1"/>
    <a:srgbClr val="D3D4E3"/>
    <a:srgbClr val="D0D1E2"/>
    <a:srgbClr val="C9C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4483" autoAdjust="0"/>
  </p:normalViewPr>
  <p:slideViewPr>
    <p:cSldViewPr>
      <p:cViewPr varScale="1">
        <p:scale>
          <a:sx n="114" d="100"/>
          <a:sy n="114" d="100"/>
        </p:scale>
        <p:origin x="474" y="84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2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UI Trust Fund Reserve</a:t>
            </a:r>
            <a:r>
              <a:rPr lang="en-US" sz="2400" baseline="0" dirty="0"/>
              <a:t> Ratio and Fund Balance</a:t>
            </a:r>
          </a:p>
        </c:rich>
      </c:tx>
      <c:layout>
        <c:manualLayout>
          <c:xMode val="edge"/>
          <c:yMode val="edge"/>
          <c:x val="0.1480139573674786"/>
          <c:y val="6.6639161088948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49840417992438E-2"/>
          <c:y val="0.18936655824532861"/>
          <c:w val="0.75901820596295622"/>
          <c:h val="0.63720350597715936"/>
        </c:manualLayout>
      </c:layout>
      <c:barChart>
        <c:barDir val="col"/>
        <c:grouping val="clustered"/>
        <c:varyColors val="0"/>
        <c:ser>
          <c:idx val="0"/>
          <c:order val="0"/>
          <c:tx>
            <c:v>UI Trust Fund Reserve Ratio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TaxRateCalc_TaxRev!$CM$7:$CM$16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TaxRateCalc_TaxRev!$DB$7:$DB$16</c:f>
              <c:numCache>
                <c:formatCode>0.00%</c:formatCode>
                <c:ptCount val="9"/>
                <c:pt idx="0">
                  <c:v>2.1016E-2</c:v>
                </c:pt>
                <c:pt idx="1">
                  <c:v>2.2383431888571247E-2</c:v>
                </c:pt>
                <c:pt idx="2">
                  <c:v>3.0911740006761234E-2</c:v>
                </c:pt>
                <c:pt idx="3">
                  <c:v>3.3712991754738006E-2</c:v>
                </c:pt>
                <c:pt idx="4">
                  <c:v>3.4893799268699503E-2</c:v>
                </c:pt>
                <c:pt idx="5">
                  <c:v>3.6879913826589096E-2</c:v>
                </c:pt>
                <c:pt idx="6">
                  <c:v>3.7786345848715409E-2</c:v>
                </c:pt>
                <c:pt idx="7">
                  <c:v>3.8214369333632217E-2</c:v>
                </c:pt>
                <c:pt idx="8">
                  <c:v>2.5686618803814388E-2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2-49C2-9B39-D14F0230A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79651912"/>
        <c:axId val="779655848"/>
      </c:barChart>
      <c:lineChart>
        <c:grouping val="standard"/>
        <c:varyColors val="0"/>
        <c:ser>
          <c:idx val="1"/>
          <c:order val="1"/>
          <c:tx>
            <c:v>UI Trust Fund Balance($)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TaxRateCalc_TaxRev!$CM$7:$CM$16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TaxRateCalc_TaxRev!$CZ$7:$CZ$16</c:f>
              <c:numCache>
                <c:formatCode>#,##0</c:formatCode>
                <c:ptCount val="9"/>
                <c:pt idx="0">
                  <c:v>234551319</c:v>
                </c:pt>
                <c:pt idx="1">
                  <c:v>264045095</c:v>
                </c:pt>
                <c:pt idx="2">
                  <c:v>390077009.63999999</c:v>
                </c:pt>
                <c:pt idx="3">
                  <c:v>437904072.29000002</c:v>
                </c:pt>
                <c:pt idx="4">
                  <c:v>445426466</c:v>
                </c:pt>
                <c:pt idx="5">
                  <c:v>452327724.38999999</c:v>
                </c:pt>
                <c:pt idx="6">
                  <c:v>465941703.56</c:v>
                </c:pt>
                <c:pt idx="7">
                  <c:v>493563420.00999999</c:v>
                </c:pt>
                <c:pt idx="8">
                  <c:v>336603107.74000001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2-49C2-9B39-D14F0230A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332088"/>
        <c:axId val="307331432"/>
      </c:lineChart>
      <c:catAx>
        <c:axId val="77965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655848"/>
        <c:crosses val="autoZero"/>
        <c:auto val="1"/>
        <c:lblAlgn val="ctr"/>
        <c:lblOffset val="100"/>
        <c:noMultiLvlLbl val="0"/>
      </c:catAx>
      <c:valAx>
        <c:axId val="77965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651912"/>
        <c:crosses val="autoZero"/>
        <c:crossBetween val="between"/>
      </c:valAx>
      <c:valAx>
        <c:axId val="307331432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332088"/>
        <c:crosses val="max"/>
        <c:crossBetween val="between"/>
      </c:valAx>
      <c:catAx>
        <c:axId val="307332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7331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84841939005416"/>
          <c:y val="0.91226690678087974"/>
          <c:w val="0.53630304508396631"/>
          <c:h val="4.92784840405802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1.22648E-7</cdr:x>
      <cdr:y>0.89706</cdr:y>
    </cdr:from>
    <cdr:to>
      <cdr:x>0.97709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4648200"/>
          <a:ext cx="796661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972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5" y="3"/>
            <a:ext cx="3037840" cy="466972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r>
              <a:rPr lang="en-US" dirty="0"/>
              <a:t>01/24/2020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32"/>
            <a:ext cx="3037840" cy="466971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5" y="8829432"/>
            <a:ext cx="3037840" cy="466971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73A98A7F-ADAE-46E9-90CB-2674BFB84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745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r>
              <a:rPr lang="en-US" dirty="0"/>
              <a:t>01/24/2020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47783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3681" y="4193292"/>
            <a:ext cx="6387253" cy="4807986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001276"/>
            <a:ext cx="5622925" cy="295126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8725" y="9001276"/>
            <a:ext cx="1970053" cy="295126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5704A758-60B4-428A-8F0F-36B64C8CD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958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59A-4401-460F-A65C-4327625F9A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CE602-B26A-4652-92C9-2A1552285B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4CB7A-0FB8-47FD-9763-0D6E2ABF3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4A758-60B4-428A-8F0F-36B64C8CD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3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4A758-60B4-428A-8F0F-36B64C8CD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9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latin typeface="+mn-lt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4A758-60B4-428A-8F0F-36B64C8CD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8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0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4"/>
          </p:nvPr>
        </p:nvSpPr>
        <p:spPr>
          <a:xfrm>
            <a:off x="1828796" y="918029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00" b="1" kern="1200" dirty="0">
                <a:solidFill>
                  <a:srgbClr val="1F497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Blue Top Bar">
            <a:extLst>
              <a:ext uri="{FF2B5EF4-FFF2-40B4-BE49-F238E27FC236}">
                <a16:creationId xmlns:a16="http://schemas.microsoft.com/office/drawing/2014/main" id="{1A8C913A-1107-41B6-BB22-CCF2DF1E4BF6}"/>
              </a:ext>
            </a:extLst>
          </p:cNvPr>
          <p:cNvSpPr/>
          <p:nvPr userDrawn="1"/>
        </p:nvSpPr>
        <p:spPr>
          <a:xfrm>
            <a:off x="0" y="-267"/>
            <a:ext cx="12192000" cy="720127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399"/>
                </a:moveTo>
                <a:lnTo>
                  <a:pt x="9144000" y="914399"/>
                </a:lnTo>
                <a:lnTo>
                  <a:pt x="9144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 sz="1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op Gold Line">
            <a:extLst>
              <a:ext uri="{FF2B5EF4-FFF2-40B4-BE49-F238E27FC236}">
                <a16:creationId xmlns:a16="http://schemas.microsoft.com/office/drawing/2014/main" id="{AAE0AA5C-0D2F-4CAE-B9CC-F67D14031C81}"/>
              </a:ext>
            </a:extLst>
          </p:cNvPr>
          <p:cNvSpPr/>
          <p:nvPr userDrawn="1"/>
        </p:nvSpPr>
        <p:spPr>
          <a:xfrm>
            <a:off x="0" y="72460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ltGray">
          <a:xfrm>
            <a:off x="914400" y="178713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Footer Text">
            <a:extLst>
              <a:ext uri="{FF2B5EF4-FFF2-40B4-BE49-F238E27FC236}">
                <a16:creationId xmlns:a16="http://schemas.microsoft.com/office/drawing/2014/main" id="{1D2BDCE8-B66B-43A9-A04C-156C93DB62B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28" name="Page #">
            <a:extLst>
              <a:ext uri="{FF2B5EF4-FFF2-40B4-BE49-F238E27FC236}">
                <a16:creationId xmlns:a16="http://schemas.microsoft.com/office/drawing/2014/main" id="{F3AC024E-A7B0-49FF-AF1B-0CF2FAB009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5F996615-9547-4433-91A7-674F31009B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February 23,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705" y="1295403"/>
            <a:ext cx="11438263" cy="338554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Text">
            <a:extLst>
              <a:ext uri="{FF2B5EF4-FFF2-40B4-BE49-F238E27FC236}">
                <a16:creationId xmlns:a16="http://schemas.microsoft.com/office/drawing/2014/main" id="{4FAD1833-CBF9-44A4-959B-B636B1CB7E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95533DA7-4F28-41A3-A743-E0C9904E5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February 23, 2021</a:t>
            </a:r>
            <a:endParaRPr lang="en-US" dirty="0"/>
          </a:p>
        </p:txBody>
      </p:sp>
      <p:sp>
        <p:nvSpPr>
          <p:cNvPr id="14" name="Page #">
            <a:extLst>
              <a:ext uri="{FF2B5EF4-FFF2-40B4-BE49-F238E27FC236}">
                <a16:creationId xmlns:a16="http://schemas.microsoft.com/office/drawing/2014/main" id="{F8A53675-A655-4334-9B87-B51DDFC8DB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25C83796-1882-4ADE-944A-FC01A6B5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5421530" y="6264598"/>
            <a:ext cx="587921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10" name="Footer Text">
            <a:extLst>
              <a:ext uri="{FF2B5EF4-FFF2-40B4-BE49-F238E27FC236}">
                <a16:creationId xmlns:a16="http://schemas.microsoft.com/office/drawing/2014/main" id="{9B53E400-22C2-4FE3-B45B-3F56E217770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7423B1BB-AD68-4E7A-9AA4-5CD8EEAA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February 23, 2021</a:t>
            </a:r>
            <a:endParaRPr lang="en-US" dirty="0"/>
          </a:p>
        </p:txBody>
      </p:sp>
      <p:sp>
        <p:nvSpPr>
          <p:cNvPr id="16" name="Page #">
            <a:extLst>
              <a:ext uri="{FF2B5EF4-FFF2-40B4-BE49-F238E27FC236}">
                <a16:creationId xmlns:a16="http://schemas.microsoft.com/office/drawing/2014/main" id="{A2F79EDA-A112-4365-B350-D556C837A84F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5421530" y="6264598"/>
            <a:ext cx="587921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8" name="Footer Text">
            <a:extLst>
              <a:ext uri="{FF2B5EF4-FFF2-40B4-BE49-F238E27FC236}">
                <a16:creationId xmlns:a16="http://schemas.microsoft.com/office/drawing/2014/main" id="{74BAF11B-FC1F-45EF-8FCC-8B6E8E13BC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CA83419-B8BE-4548-A76D-FBA83AF1500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February 23, 2021</a:t>
            </a:r>
            <a:endParaRPr lang="en-US" dirty="0"/>
          </a:p>
        </p:txBody>
      </p:sp>
      <p:sp>
        <p:nvSpPr>
          <p:cNvPr id="15" name="Page #">
            <a:extLst>
              <a:ext uri="{FF2B5EF4-FFF2-40B4-BE49-F238E27FC236}">
                <a16:creationId xmlns:a16="http://schemas.microsoft.com/office/drawing/2014/main" id="{B1A0B74E-591A-4439-8B0D-FCAB666125E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5421530" y="6264598"/>
            <a:ext cx="587921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7" name="Footer Text">
            <a:extLst>
              <a:ext uri="{FF2B5EF4-FFF2-40B4-BE49-F238E27FC236}">
                <a16:creationId xmlns:a16="http://schemas.microsoft.com/office/drawing/2014/main" id="{9AF293B4-3B18-4C2A-912F-B4808942D9F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A827D80-9D86-43F8-84D2-6AC395B29E9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February 23, 2021</a:t>
            </a:r>
            <a:endParaRPr lang="en-US" dirty="0"/>
          </a:p>
        </p:txBody>
      </p:sp>
      <p:sp>
        <p:nvSpPr>
          <p:cNvPr id="13" name="Page #">
            <a:extLst>
              <a:ext uri="{FF2B5EF4-FFF2-40B4-BE49-F238E27FC236}">
                <a16:creationId xmlns:a16="http://schemas.microsoft.com/office/drawing/2014/main" id="{41A462AA-F9EF-4B56-B257-3710EBAEDF7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Bottom Bar"/>
          <p:cNvSpPr/>
          <p:nvPr/>
        </p:nvSpPr>
        <p:spPr>
          <a:xfrm>
            <a:off x="0" y="6162083"/>
            <a:ext cx="12188952" cy="695918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399"/>
                </a:moveTo>
                <a:lnTo>
                  <a:pt x="9144000" y="914399"/>
                </a:lnTo>
                <a:lnTo>
                  <a:pt x="9144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 sz="1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op Gold Line"/>
          <p:cNvSpPr/>
          <p:nvPr/>
        </p:nvSpPr>
        <p:spPr>
          <a:xfrm>
            <a:off x="0" y="6829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Bottom Gold Line"/>
          <p:cNvSpPr/>
          <p:nvPr/>
        </p:nvSpPr>
        <p:spPr>
          <a:xfrm>
            <a:off x="0" y="6131243"/>
            <a:ext cx="12188952" cy="45719"/>
          </a:xfrm>
          <a:custGeom>
            <a:avLst/>
            <a:gdLst/>
            <a:ahLst/>
            <a:cxnLst/>
            <a:rect l="l" t="t" r="r" b="b"/>
            <a:pathLst>
              <a:path w="9144000" h="38100">
                <a:moveTo>
                  <a:pt x="0" y="38100"/>
                </a:moveTo>
                <a:lnTo>
                  <a:pt x="9144000" y="38100"/>
                </a:lnTo>
                <a:lnTo>
                  <a:pt x="9144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Header"/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Add Text Here"/>
          <p:cNvSpPr>
            <a:spLocks noGrp="1"/>
          </p:cNvSpPr>
          <p:nvPr>
            <p:ph type="body" idx="1"/>
          </p:nvPr>
        </p:nvSpPr>
        <p:spPr>
          <a:xfrm>
            <a:off x="290037" y="1447803"/>
            <a:ext cx="114382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Text"/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EF05D-B8FD-4894-AE2E-CF6AD78C50C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February 23, 2021</a:t>
            </a:r>
            <a:endParaRPr lang="en-US" dirty="0"/>
          </a:p>
        </p:txBody>
      </p:sp>
      <p:grpSp>
        <p:nvGrpSpPr>
          <p:cNvPr id="26" name="Stars">
            <a:extLst>
              <a:ext uri="{FF2B5EF4-FFF2-40B4-BE49-F238E27FC236}">
                <a16:creationId xmlns:a16="http://schemas.microsoft.com/office/drawing/2014/main" id="{FFF7390F-9548-4250-911B-12BC51E99484}"/>
              </a:ext>
            </a:extLst>
          </p:cNvPr>
          <p:cNvGrpSpPr/>
          <p:nvPr userDrawn="1"/>
        </p:nvGrpSpPr>
        <p:grpSpPr bwMode="ltGray">
          <a:xfrm>
            <a:off x="10972800" y="6333261"/>
            <a:ext cx="533400" cy="76200"/>
            <a:chOff x="8458200" y="6096000"/>
            <a:chExt cx="533400" cy="76200"/>
          </a:xfrm>
        </p:grpSpPr>
        <p:sp>
          <p:nvSpPr>
            <p:cNvPr id="27" name="Star 1">
              <a:extLst>
                <a:ext uri="{FF2B5EF4-FFF2-40B4-BE49-F238E27FC236}">
                  <a16:creationId xmlns:a16="http://schemas.microsoft.com/office/drawing/2014/main" id="{5076A068-DC28-49F8-88AD-AAD558130B14}"/>
                </a:ext>
              </a:extLst>
            </p:cNvPr>
            <p:cNvSpPr/>
            <p:nvPr userDrawn="1"/>
          </p:nvSpPr>
          <p:spPr bwMode="ltGray">
            <a:xfrm>
              <a:off x="8458200" y="6096000"/>
              <a:ext cx="76200" cy="762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8" name="Star 2">
              <a:extLst>
                <a:ext uri="{FF2B5EF4-FFF2-40B4-BE49-F238E27FC236}">
                  <a16:creationId xmlns:a16="http://schemas.microsoft.com/office/drawing/2014/main" id="{7EAEFCEB-CE2A-4B8E-8A93-DADA205C5B01}"/>
                </a:ext>
              </a:extLst>
            </p:cNvPr>
            <p:cNvSpPr/>
            <p:nvPr userDrawn="1"/>
          </p:nvSpPr>
          <p:spPr bwMode="ltGray">
            <a:xfrm>
              <a:off x="8686800" y="6096000"/>
              <a:ext cx="76200" cy="762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9" name="Star 3">
              <a:extLst>
                <a:ext uri="{FF2B5EF4-FFF2-40B4-BE49-F238E27FC236}">
                  <a16:creationId xmlns:a16="http://schemas.microsoft.com/office/drawing/2014/main" id="{CA47625F-49C6-4D5F-8805-9EE0A93BBE75}"/>
                </a:ext>
              </a:extLst>
            </p:cNvPr>
            <p:cNvSpPr/>
            <p:nvPr userDrawn="1"/>
          </p:nvSpPr>
          <p:spPr bwMode="ltGray">
            <a:xfrm>
              <a:off x="8915400" y="6096000"/>
              <a:ext cx="76200" cy="762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CD0A00-8AC7-45D0-8F3E-BE2B61B70C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blackWhite">
          <a:xfrm>
            <a:off x="125822" y="5996365"/>
            <a:ext cx="1051560" cy="1051560"/>
          </a:xfrm>
          <a:prstGeom prst="rect">
            <a:avLst/>
          </a:prstGeom>
        </p:spPr>
      </p:pic>
      <p:sp>
        <p:nvSpPr>
          <p:cNvPr id="19" name="Page #">
            <a:extLst>
              <a:ext uri="{FF2B5EF4-FFF2-40B4-BE49-F238E27FC236}">
                <a16:creationId xmlns:a16="http://schemas.microsoft.com/office/drawing/2014/main" id="{551BE20D-7ABA-4602-BB76-D7AA87BC6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eaLnBrk="1" hangingPunct="1">
        <a:defRPr sz="3200">
          <a:solidFill>
            <a:schemeClr val="tx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eaLnBrk="1" hangingPunct="1">
        <a:defRPr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tsy.westcott@alask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nnon.weller@alask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3C2169-C889-4D24-B9AC-518192E3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425" y="1978400"/>
            <a:ext cx="2932430" cy="3700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3C42F5-FBF8-464A-ABF7-81E62898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81" y="1978400"/>
            <a:ext cx="2932430" cy="3700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AA0774-AD11-43E9-BF78-26E5481B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42" y="1978400"/>
            <a:ext cx="2883658" cy="3700593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53A7E5BD-FBE1-4D4E-8565-E8C5F5128CF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796" y="918029"/>
            <a:ext cx="8534400" cy="984885"/>
          </a:xfrm>
        </p:spPr>
        <p:txBody>
          <a:bodyPr/>
          <a:lstStyle/>
          <a:p>
            <a:r>
              <a:rPr lang="en-US" dirty="0"/>
              <a:t>Division of Employment &amp; Training Services</a:t>
            </a:r>
          </a:p>
          <a:p>
            <a:r>
              <a:rPr lang="en-US" dirty="0"/>
              <a:t>Unemployment Insurance Financing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8AFE6-8D34-4496-B7ED-EA156004E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ALASKA DEPARTMENT OF LABOR AND WORKFORCE DEVELOPMENT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47DA-71B1-4CE9-80F4-99858688D7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D1E81F-037E-4EBE-B243-60A2641521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3, 2021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86C751-FE12-4E18-AFF1-8247C4D42D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6FFE3-1759-4AE8-B079-669AB8586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992" y="1978400"/>
            <a:ext cx="289585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1" y="196334"/>
            <a:ext cx="11475484" cy="492443"/>
          </a:xfrm>
        </p:spPr>
        <p:txBody>
          <a:bodyPr/>
          <a:lstStyle/>
          <a:p>
            <a:r>
              <a:rPr lang="en-US" dirty="0"/>
              <a:t>Federal Unemployment Tax Act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9F384DF-6150-4E8D-9FE9-3792354F113E}"/>
              </a:ext>
            </a:extLst>
          </p:cNvPr>
          <p:cNvSpPr txBox="1">
            <a:spLocks/>
          </p:cNvSpPr>
          <p:nvPr/>
        </p:nvSpPr>
        <p:spPr bwMode="auto">
          <a:xfrm>
            <a:off x="762000" y="1143000"/>
            <a:ext cx="111907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 fontAlgn="auto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FUTA requires employers to pay a federal payroll tax and a state tax contribution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Current FUTA tax = 6%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Current FUTA credit = 5.4%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What the FUTA taxes fund</a:t>
            </a:r>
            <a:endParaRPr lang="en-US" sz="2400" b="1" dirty="0">
              <a:cs typeface="Calibri" panose="020F0502020204030204" pitchFamily="34" charset="0"/>
            </a:endParaRPr>
          </a:p>
          <a:p>
            <a:pPr marL="0"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4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318" y="815668"/>
            <a:ext cx="11444765" cy="4401205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Resource Justification Model</a:t>
            </a:r>
          </a:p>
          <a:p>
            <a:pPr lvl="1"/>
            <a:endParaRPr lang="en-US" sz="28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Methodology to determine state administrative funding</a:t>
            </a:r>
          </a:p>
          <a:p>
            <a:pPr lvl="2"/>
            <a:endParaRPr lang="en-US" sz="24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Based, in part, on past experience and forecasted workload</a:t>
            </a:r>
          </a:p>
          <a:p>
            <a:pPr lvl="2"/>
            <a:endParaRPr lang="en-US" sz="24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Full funding for Integrity and Quality Control efforts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Above base funding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ALASKA DEPARTMENT OF LABOR &amp; WORKFORCE DEVELOPMENT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DR. TAMIKA L. LEDBETTER, COMMISSIONER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March 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25400" marR="0" lvl="0" indent="0" algn="r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Funding</a:t>
            </a:r>
          </a:p>
        </p:txBody>
      </p:sp>
    </p:spTree>
    <p:extLst>
      <p:ext uri="{BB962C8B-B14F-4D97-AF65-F5344CB8AC3E}">
        <p14:creationId xmlns:p14="http://schemas.microsoft.com/office/powerpoint/2010/main" val="22286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12106817" cy="3847207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Key Components</a:t>
            </a:r>
          </a:p>
          <a:p>
            <a:pPr lvl="1"/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The system seeks to maintain a reserve sufficient to handle a vast majority of potential benefit costs via a reserve ratio target. </a:t>
            </a:r>
          </a:p>
          <a:p>
            <a:pPr lvl="2"/>
            <a:r>
              <a:rPr lang="en-US" dirty="0"/>
              <a:t>	-A solvency adjustment may be added to base tax rates in years where the fund falls outside of target 	range.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 Recaptures state liabilities paid out in previous years. </a:t>
            </a:r>
          </a:p>
          <a:p>
            <a:pPr lvl="2"/>
            <a:r>
              <a:rPr lang="en-US" dirty="0"/>
              <a:t>	-3 year averaging to smooth changes in tax rates from year-to-year.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Indexed taxable wage base. </a:t>
            </a:r>
          </a:p>
          <a:p>
            <a:pPr lvl="2"/>
            <a:r>
              <a:rPr lang="en-US" dirty="0"/>
              <a:t>	-Currently set at $43,600 (equivalent to 75% of the annual average wage).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ALASKA DEPARTMENT OF LABOR &amp; WORKFORCE DEVELOPMENT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DR. TAMIKA L. LEDBETTER, COMMISSIONER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March 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25400" marR="0" lvl="0" indent="0" algn="r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Fund Financing</a:t>
            </a:r>
          </a:p>
        </p:txBody>
      </p:sp>
    </p:spTree>
    <p:extLst>
      <p:ext uri="{BB962C8B-B14F-4D97-AF65-F5344CB8AC3E}">
        <p14:creationId xmlns:p14="http://schemas.microsoft.com/office/powerpoint/2010/main" val="312200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ALASKA DEPARTMENT OF LABOR &amp; WORKFORCE DEVELOPMENT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DR. TAMIKA L. LEDBETTER, COMMISSIONER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March 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25400" marR="0" lvl="0" indent="0" algn="r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6334"/>
            <a:ext cx="11246884" cy="492443"/>
          </a:xfrm>
        </p:spPr>
        <p:txBody>
          <a:bodyPr/>
          <a:lstStyle/>
          <a:p>
            <a:r>
              <a:rPr lang="en-US" dirty="0"/>
              <a:t>Solvency of the Fund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595244"/>
              </p:ext>
            </p:extLst>
          </p:nvPr>
        </p:nvGraphicFramePr>
        <p:xfrm>
          <a:off x="2171700" y="465116"/>
          <a:ext cx="8610600" cy="528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5749268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Values are as of September 30th values, which is the date used for annual UI tax rate calculations.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2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585"/>
              </a:lnSpc>
            </a:pPr>
            <a:r>
              <a:rPr lang="en-US"/>
              <a:t>ALASKA DEPARTMENT OF LABOR &amp; WORKFORCE DEVELOPMENT</a:t>
            </a:r>
          </a:p>
          <a:p>
            <a:pPr marL="12700"/>
            <a:r>
              <a:rPr lang="en-US"/>
              <a:t>DR. TAMIKA L. LEDBETTER, COMMISSIONER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UI Claims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03" y="838199"/>
            <a:ext cx="9986297" cy="51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1524000"/>
            <a:ext cx="11025740" cy="4172937"/>
          </a:xfrm>
        </p:spPr>
        <p:txBody>
          <a:bodyPr/>
          <a:lstStyle/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Patsy Westcott, Director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Division of Employment and Training Services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Department of Labor and Workforce Development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patsy.westcott@alaska.gov</a:t>
            </a: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Phone: (907) 465-5543</a:t>
            </a:r>
          </a:p>
          <a:p>
            <a:pPr marL="12700">
              <a:spcBef>
                <a:spcPts val="95"/>
              </a:spcBef>
            </a:pPr>
            <a:endParaRPr lang="en-US" sz="2000" spc="-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Lennon Weller, Economist and UI Actuary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Division of Administrative Services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Department of Labor and Workforce Development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lennon.weller@alaska.gov</a:t>
            </a:r>
            <a:endParaRPr lang="en-US" sz="2000" spc="-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en-US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Phone: (907) 465-4507</a:t>
            </a:r>
          </a:p>
          <a:p>
            <a:pPr marL="12700">
              <a:spcBef>
                <a:spcPts val="95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09740" y="6510042"/>
            <a:ext cx="2235200" cy="226478"/>
          </a:xfrm>
        </p:spPr>
        <p:txBody>
          <a:bodyPr/>
          <a:lstStyle/>
          <a:p>
            <a:r>
              <a:rPr lang="en-US" dirty="0"/>
              <a:t>March 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Employment &amp; Training Services - Alaska Job Centers</a:t>
            </a:r>
          </a:p>
        </p:txBody>
      </p:sp>
    </p:spTree>
    <p:extLst>
      <p:ext uri="{BB962C8B-B14F-4D97-AF65-F5344CB8AC3E}">
        <p14:creationId xmlns:p14="http://schemas.microsoft.com/office/powerpoint/2010/main" val="341539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8A1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TS_DOLWD 2020 Presentation - Budget v1.3" id="{59137825-7FE8-4F73-B27A-24AA5A942C60}" vid="{195B468E-1826-43B0-BB4C-B6A7322E1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DETS_DOLWD 2020 Presentation - Budget v1.3</Template>
  <TotalTime>4990</TotalTime>
  <Words>512</Words>
  <Application>Microsoft Office PowerPoint</Application>
  <PresentationFormat>Widescreen</PresentationFormat>
  <Paragraphs>92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ALASKA DEPARTMENT OF LABOR AND WORKFORCE DEVELOPMENT </vt:lpstr>
      <vt:lpstr>Federal Unemployment Tax Act</vt:lpstr>
      <vt:lpstr>Administrative Funding</vt:lpstr>
      <vt:lpstr>Trust Fund Financing</vt:lpstr>
      <vt:lpstr>Solvency of the Fund</vt:lpstr>
      <vt:lpstr>Monthly UI Claims Data</vt:lpstr>
      <vt:lpstr>Division of Employment &amp; Training Services - Alaska Job Centers</vt:lpstr>
    </vt:vector>
  </TitlesOfParts>
  <Company>State of Alaska - DOL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DEPARTMENT OF LABOR AND WORKFORCE DEVELOPMENT</dc:title>
  <dc:creator>Bogard, Jessica A (DOL)</dc:creator>
  <cp:lastModifiedBy>Ashley Carrick</cp:lastModifiedBy>
  <cp:revision>104</cp:revision>
  <cp:lastPrinted>2021-03-01T03:26:54Z</cp:lastPrinted>
  <dcterms:created xsi:type="dcterms:W3CDTF">2020-01-30T00:25:16Z</dcterms:created>
  <dcterms:modified xsi:type="dcterms:W3CDTF">2021-03-01T03:38:03Z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2019-05-17T00:00:00Z</vt:filetime>
  </property>
</Properties>
</file>